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Slab"/>
      <p:regular r:id="rId25"/>
      <p:bold r:id="rId26"/>
    </p:embeddedFont>
    <p:embeddedFont>
      <p:font typeface="Source Sans Pr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Slab-bold.fntdata"/><Relationship Id="rId25" Type="http://schemas.openxmlformats.org/officeDocument/2006/relationships/font" Target="fonts/RobotoSlab-regular.fntdata"/><Relationship Id="rId28" Type="http://schemas.openxmlformats.org/officeDocument/2006/relationships/font" Target="fonts/SourceSansPro-bold.fntdata"/><Relationship Id="rId27" Type="http://schemas.openxmlformats.org/officeDocument/2006/relationships/font" Target="fonts/SourceSansPr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SansPr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SourceSansPr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eb84cd9a1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feb84cd9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556cf0188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556cf0188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eb84cd9a1_0_2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feb84cd9a1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550ccb3abd_1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550ccb3abd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Login/Signup Page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50ccb3abd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550ccb3ab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 Page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550ccb3abd_1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550ccb3abd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Events Page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550ccb3abd_1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550ccb3ab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Dining</a:t>
            </a:r>
            <a:r>
              <a:rPr lang="en"/>
              <a:t> Page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550ccb3abd_1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550ccb3ab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Us</a:t>
            </a:r>
            <a:r>
              <a:rPr lang="en"/>
              <a:t> Page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550ccb3abd_1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550ccb3abd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Individual Restaurant</a:t>
            </a:r>
            <a:r>
              <a:rPr lang="en"/>
              <a:t> Page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550ccb3abd_1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550ccb3abd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Login/Signup</a:t>
            </a:r>
            <a:r>
              <a:rPr lang="en"/>
              <a:t> Page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556f350c3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556f350c3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eb84cd9a1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feb84cd9a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eb84cd9a1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feb84cd9a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545e7d1c8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545e7d1c8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545e7d1c8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545e7d1c8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eb84cd9a1_0_3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feb84cd9a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eb84cd9a1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eb84cd9a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feb84cd9a1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feb84cd9a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554261761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554261761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ctrTitle"/>
          </p:nvPr>
        </p:nvSpPr>
        <p:spPr>
          <a:xfrm>
            <a:off x="1700185" y="1991850"/>
            <a:ext cx="5807400" cy="1159800"/>
          </a:xfrm>
          <a:prstGeom prst="rect">
            <a:avLst/>
          </a:prstGeom>
        </p:spPr>
        <p:txBody>
          <a:bodyPr anchorCtr="0" anchor="ctr" bIns="91425" lIns="91425" spcFirstLastPara="1" rIns="91425" wrap="square" tIns="91425">
            <a:normAutofit/>
          </a:bodyPr>
          <a:lstStyle>
            <a:lvl1pPr lvl="0" rtl="0">
              <a:spcBef>
                <a:spcPts val="0"/>
              </a:spcBef>
              <a:spcAft>
                <a:spcPts val="0"/>
              </a:spcAft>
              <a:buSzPts val="5800"/>
              <a:buNone/>
              <a:defRPr b="1" sz="5800"/>
            </a:lvl1pPr>
            <a:lvl2pPr lvl="1" rtl="0">
              <a:spcBef>
                <a:spcPts val="0"/>
              </a:spcBef>
              <a:spcAft>
                <a:spcPts val="0"/>
              </a:spcAft>
              <a:buSzPts val="5800"/>
              <a:buNone/>
              <a:defRPr b="1" sz="5800"/>
            </a:lvl2pPr>
            <a:lvl3pPr lvl="2" rtl="0">
              <a:spcBef>
                <a:spcPts val="0"/>
              </a:spcBef>
              <a:spcAft>
                <a:spcPts val="0"/>
              </a:spcAft>
              <a:buSzPts val="5800"/>
              <a:buNone/>
              <a:defRPr b="1" sz="5800"/>
            </a:lvl3pPr>
            <a:lvl4pPr lvl="3" rtl="0">
              <a:spcBef>
                <a:spcPts val="0"/>
              </a:spcBef>
              <a:spcAft>
                <a:spcPts val="0"/>
              </a:spcAft>
              <a:buSzPts val="5800"/>
              <a:buNone/>
              <a:defRPr b="1" sz="5800"/>
            </a:lvl4pPr>
            <a:lvl5pPr lvl="4" rtl="0">
              <a:spcBef>
                <a:spcPts val="0"/>
              </a:spcBef>
              <a:spcAft>
                <a:spcPts val="0"/>
              </a:spcAft>
              <a:buSzPts val="5800"/>
              <a:buNone/>
              <a:defRPr b="1" sz="5800"/>
            </a:lvl5pPr>
            <a:lvl6pPr lvl="5" rtl="0">
              <a:spcBef>
                <a:spcPts val="0"/>
              </a:spcBef>
              <a:spcAft>
                <a:spcPts val="0"/>
              </a:spcAft>
              <a:buSzPts val="5800"/>
              <a:buNone/>
              <a:defRPr b="1" sz="5800"/>
            </a:lvl6pPr>
            <a:lvl7pPr lvl="6" rtl="0">
              <a:spcBef>
                <a:spcPts val="0"/>
              </a:spcBef>
              <a:spcAft>
                <a:spcPts val="0"/>
              </a:spcAft>
              <a:buSzPts val="5800"/>
              <a:buNone/>
              <a:defRPr b="1" sz="5800"/>
            </a:lvl7pPr>
            <a:lvl8pPr lvl="7" rtl="0">
              <a:spcBef>
                <a:spcPts val="0"/>
              </a:spcBef>
              <a:spcAft>
                <a:spcPts val="0"/>
              </a:spcAft>
              <a:buSzPts val="5800"/>
              <a:buNone/>
              <a:defRPr b="1" sz="5800"/>
            </a:lvl8pPr>
            <a:lvl9pPr lvl="8" rtl="0">
              <a:spcBef>
                <a:spcPts val="0"/>
              </a:spcBef>
              <a:spcAft>
                <a:spcPts val="0"/>
              </a:spcAft>
              <a:buSzPts val="5800"/>
              <a:buNone/>
              <a:defRPr b="1" sz="5800"/>
            </a:lvl9pPr>
          </a:lstStyle>
          <a:p/>
        </p:txBody>
      </p:sp>
      <p:sp>
        <p:nvSpPr>
          <p:cNvPr id="52" name="Google Shape;52;p13"/>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8771302"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2386266"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479460"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61540"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4"/>
          <p:cNvSpPr txBox="1"/>
          <p:nvPr>
            <p:ph type="ctrTitle"/>
          </p:nvPr>
        </p:nvSpPr>
        <p:spPr>
          <a:xfrm>
            <a:off x="1546025" y="1754794"/>
            <a:ext cx="5832600" cy="1159800"/>
          </a:xfrm>
          <a:prstGeom prst="rect">
            <a:avLst/>
          </a:prstGeom>
        </p:spPr>
        <p:txBody>
          <a:bodyPr anchorCtr="0" anchor="b" bIns="91425" lIns="91425" spcFirstLastPara="1" rIns="91425" wrap="square" tIns="91425">
            <a:normAutofit/>
          </a:bodyPr>
          <a:lstStyle>
            <a:lvl1pPr lvl="0" rtl="0">
              <a:spcBef>
                <a:spcPts val="0"/>
              </a:spcBef>
              <a:spcAft>
                <a:spcPts val="0"/>
              </a:spcAft>
              <a:buSzPts val="4400"/>
              <a:buNone/>
              <a:defRPr b="1" sz="4400"/>
            </a:lvl1pPr>
            <a:lvl2pPr lvl="1" rtl="0">
              <a:spcBef>
                <a:spcPts val="0"/>
              </a:spcBef>
              <a:spcAft>
                <a:spcPts val="0"/>
              </a:spcAft>
              <a:buSzPts val="4400"/>
              <a:buNone/>
              <a:defRPr b="1" sz="4400"/>
            </a:lvl2pPr>
            <a:lvl3pPr lvl="2" rtl="0">
              <a:spcBef>
                <a:spcPts val="0"/>
              </a:spcBef>
              <a:spcAft>
                <a:spcPts val="0"/>
              </a:spcAft>
              <a:buSzPts val="4400"/>
              <a:buNone/>
              <a:defRPr b="1" sz="4400"/>
            </a:lvl3pPr>
            <a:lvl4pPr lvl="3" rtl="0">
              <a:spcBef>
                <a:spcPts val="0"/>
              </a:spcBef>
              <a:spcAft>
                <a:spcPts val="0"/>
              </a:spcAft>
              <a:buSzPts val="4400"/>
              <a:buNone/>
              <a:defRPr b="1" sz="4400"/>
            </a:lvl4pPr>
            <a:lvl5pPr lvl="4" rtl="0">
              <a:spcBef>
                <a:spcPts val="0"/>
              </a:spcBef>
              <a:spcAft>
                <a:spcPts val="0"/>
              </a:spcAft>
              <a:buSzPts val="4400"/>
              <a:buNone/>
              <a:defRPr b="1" sz="4400"/>
            </a:lvl5pPr>
            <a:lvl6pPr lvl="5" rtl="0">
              <a:spcBef>
                <a:spcPts val="0"/>
              </a:spcBef>
              <a:spcAft>
                <a:spcPts val="0"/>
              </a:spcAft>
              <a:buSzPts val="4400"/>
              <a:buNone/>
              <a:defRPr b="1" sz="4400"/>
            </a:lvl6pPr>
            <a:lvl7pPr lvl="6" rtl="0">
              <a:spcBef>
                <a:spcPts val="0"/>
              </a:spcBef>
              <a:spcAft>
                <a:spcPts val="0"/>
              </a:spcAft>
              <a:buSzPts val="4400"/>
              <a:buNone/>
              <a:defRPr b="1" sz="4400"/>
            </a:lvl7pPr>
            <a:lvl8pPr lvl="7" rtl="0">
              <a:spcBef>
                <a:spcPts val="0"/>
              </a:spcBef>
              <a:spcAft>
                <a:spcPts val="0"/>
              </a:spcAft>
              <a:buSzPts val="4400"/>
              <a:buNone/>
              <a:defRPr b="1" sz="4400"/>
            </a:lvl8pPr>
            <a:lvl9pPr lvl="8" rtl="0">
              <a:spcBef>
                <a:spcPts val="0"/>
              </a:spcBef>
              <a:spcAft>
                <a:spcPts val="0"/>
              </a:spcAft>
              <a:buSzPts val="4400"/>
              <a:buNone/>
              <a:defRPr b="1" sz="4400"/>
            </a:lvl9pPr>
          </a:lstStyle>
          <a:p/>
        </p:txBody>
      </p:sp>
      <p:sp>
        <p:nvSpPr>
          <p:cNvPr id="69" name="Google Shape;69;p14"/>
          <p:cNvSpPr txBox="1"/>
          <p:nvPr>
            <p:ph idx="1" type="subTitle"/>
          </p:nvPr>
        </p:nvSpPr>
        <p:spPr>
          <a:xfrm>
            <a:off x="1546025" y="3011511"/>
            <a:ext cx="5832600" cy="784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3"/>
              </a:buClr>
              <a:buSzPts val="18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_1">
    <p:spTree>
      <p:nvGrpSpPr>
        <p:cNvPr id="70" name="Shape 70"/>
        <p:cNvGrpSpPr/>
        <p:nvPr/>
      </p:nvGrpSpPr>
      <p:grpSpPr>
        <a:xfrm>
          <a:off x="0" y="0"/>
          <a:ext cx="0" cy="0"/>
          <a:chOff x="0" y="0"/>
          <a:chExt cx="0" cy="0"/>
        </a:xfrm>
      </p:grpSpPr>
      <p:pic>
        <p:nvPicPr>
          <p:cNvPr id="71" name="Google Shape;71;p15"/>
          <p:cNvPicPr preferRelativeResize="0"/>
          <p:nvPr/>
        </p:nvPicPr>
        <p:blipFill rotWithShape="1">
          <a:blip r:embed="rId2">
            <a:alphaModFix/>
          </a:blip>
          <a:srcRect b="0" l="19" r="19" t="0"/>
          <a:stretch/>
        </p:blipFill>
        <p:spPr>
          <a:xfrm flipH="1" rot="10800000">
            <a:off x="5952" y="0"/>
            <a:ext cx="9140602" cy="5143500"/>
          </a:xfrm>
          <a:prstGeom prst="rect">
            <a:avLst/>
          </a:prstGeom>
          <a:noFill/>
          <a:ln>
            <a:noFill/>
          </a:ln>
        </p:spPr>
      </p:pic>
      <p:sp>
        <p:nvSpPr>
          <p:cNvPr id="72" name="Google Shape;72;p15"/>
          <p:cNvSpPr txBox="1"/>
          <p:nvPr>
            <p:ph idx="1" type="body"/>
          </p:nvPr>
        </p:nvSpPr>
        <p:spPr>
          <a:xfrm>
            <a:off x="1215300" y="1723650"/>
            <a:ext cx="6713400" cy="819900"/>
          </a:xfrm>
          <a:prstGeom prst="rect">
            <a:avLst/>
          </a:prstGeom>
        </p:spPr>
        <p:txBody>
          <a:bodyPr anchorCtr="0" anchor="t" bIns="91425" lIns="91425" spcFirstLastPara="1" rIns="91425" wrap="square" tIns="91425">
            <a:normAutofit/>
          </a:bodyPr>
          <a:lstStyle>
            <a:lvl1pPr indent="-457200" lvl="0" marL="457200" rtl="0" algn="ctr">
              <a:spcBef>
                <a:spcPts val="0"/>
              </a:spcBef>
              <a:spcAft>
                <a:spcPts val="0"/>
              </a:spcAft>
              <a:buClr>
                <a:schemeClr val="dk1"/>
              </a:buClr>
              <a:buSzPts val="3600"/>
              <a:buChar char="●"/>
              <a:defRPr i="1" sz="3600"/>
            </a:lvl1pPr>
            <a:lvl2pPr indent="-457200" lvl="1" marL="914400" rtl="0" algn="ctr">
              <a:spcBef>
                <a:spcPts val="0"/>
              </a:spcBef>
              <a:spcAft>
                <a:spcPts val="0"/>
              </a:spcAft>
              <a:buClr>
                <a:schemeClr val="dk1"/>
              </a:buClr>
              <a:buSzPts val="3600"/>
              <a:buChar char="○"/>
              <a:defRPr i="1" sz="3600"/>
            </a:lvl2pPr>
            <a:lvl3pPr indent="-457200" lvl="2" marL="1371600" rtl="0" algn="ctr">
              <a:spcBef>
                <a:spcPts val="0"/>
              </a:spcBef>
              <a:spcAft>
                <a:spcPts val="0"/>
              </a:spcAft>
              <a:buClr>
                <a:schemeClr val="dk1"/>
              </a:buClr>
              <a:buSzPts val="3600"/>
              <a:buChar char="■"/>
              <a:defRPr i="1" sz="3600"/>
            </a:lvl3pPr>
            <a:lvl4pPr indent="-457200" lvl="3" marL="1828800" rtl="0" algn="ctr">
              <a:spcBef>
                <a:spcPts val="0"/>
              </a:spcBef>
              <a:spcAft>
                <a:spcPts val="0"/>
              </a:spcAft>
              <a:buSzPts val="3600"/>
              <a:buChar char="●"/>
              <a:defRPr i="1" sz="3600"/>
            </a:lvl4pPr>
            <a:lvl5pPr indent="-457200" lvl="4" marL="2286000" rtl="0" algn="ctr">
              <a:spcBef>
                <a:spcPts val="0"/>
              </a:spcBef>
              <a:spcAft>
                <a:spcPts val="0"/>
              </a:spcAft>
              <a:buSzPts val="3600"/>
              <a:buChar char="○"/>
              <a:defRPr i="1" sz="3600"/>
            </a:lvl5pPr>
            <a:lvl6pPr indent="-457200" lvl="5" marL="2743200" rtl="0" algn="ctr">
              <a:spcBef>
                <a:spcPts val="0"/>
              </a:spcBef>
              <a:spcAft>
                <a:spcPts val="0"/>
              </a:spcAft>
              <a:buSzPts val="3600"/>
              <a:buChar char="■"/>
              <a:defRPr i="1" sz="3600"/>
            </a:lvl6pPr>
            <a:lvl7pPr indent="-457200" lvl="6" marL="3200400" rtl="0" algn="ctr">
              <a:spcBef>
                <a:spcPts val="0"/>
              </a:spcBef>
              <a:spcAft>
                <a:spcPts val="0"/>
              </a:spcAft>
              <a:buSzPts val="3600"/>
              <a:buChar char="●"/>
              <a:defRPr i="1" sz="3600"/>
            </a:lvl7pPr>
            <a:lvl8pPr indent="-457200" lvl="7" marL="3657600" rtl="0" algn="ctr">
              <a:spcBef>
                <a:spcPts val="0"/>
              </a:spcBef>
              <a:spcAft>
                <a:spcPts val="0"/>
              </a:spcAft>
              <a:buSzPts val="3600"/>
              <a:buChar char="○"/>
              <a:defRPr i="1" sz="3600"/>
            </a:lvl8pPr>
            <a:lvl9pPr indent="-457200" lvl="8" marL="4114800" rtl="0" algn="ctr">
              <a:spcBef>
                <a:spcPts val="0"/>
              </a:spcBef>
              <a:spcAft>
                <a:spcPts val="0"/>
              </a:spcAft>
              <a:buSzPts val="3600"/>
              <a:buChar char="■"/>
              <a:defRPr i="1" sz="3600"/>
            </a:lvl9pPr>
          </a:lstStyle>
          <a:p/>
        </p:txBody>
      </p:sp>
      <p:grpSp>
        <p:nvGrpSpPr>
          <p:cNvPr id="73" name="Google Shape;73;p15"/>
          <p:cNvGrpSpPr/>
          <p:nvPr/>
        </p:nvGrpSpPr>
        <p:grpSpPr>
          <a:xfrm>
            <a:off x="3839646" y="782918"/>
            <a:ext cx="1464573" cy="842707"/>
            <a:chOff x="3593400" y="1729675"/>
            <a:chExt cx="1957200" cy="1123610"/>
          </a:xfrm>
        </p:grpSpPr>
        <p:sp>
          <p:nvSpPr>
            <p:cNvPr id="74" name="Google Shape;74;p15"/>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chemeClr val="accent1"/>
                  </a:solidFill>
                  <a:latin typeface="Source Sans Pro"/>
                  <a:ea typeface="Source Sans Pro"/>
                  <a:cs typeface="Source Sans Pro"/>
                  <a:sym typeface="Source Sans Pro"/>
                </a:rPr>
                <a:t>“</a:t>
              </a:r>
              <a:endParaRPr b="1" sz="6000">
                <a:solidFill>
                  <a:schemeClr val="accent1"/>
                </a:solidFill>
                <a:latin typeface="Source Sans Pro"/>
                <a:ea typeface="Source Sans Pro"/>
                <a:cs typeface="Source Sans Pro"/>
                <a:sym typeface="Source Sans Pro"/>
              </a:endParaRPr>
            </a:p>
          </p:txBody>
        </p:sp>
        <p:sp>
          <p:nvSpPr>
            <p:cNvPr id="75" name="Google Shape;75;p15"/>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7" name="Google Shape;77;p15"/>
          <p:cNvCxnSpPr>
            <a:endCxn id="75" idx="1"/>
          </p:cNvCxnSpPr>
          <p:nvPr/>
        </p:nvCxnSpPr>
        <p:spPr>
          <a:xfrm>
            <a:off x="3750511" y="390297"/>
            <a:ext cx="532200" cy="535500"/>
          </a:xfrm>
          <a:prstGeom prst="straightConnector1">
            <a:avLst/>
          </a:prstGeom>
          <a:noFill/>
          <a:ln cap="flat" cmpd="sng" w="9525">
            <a:solidFill>
              <a:srgbClr val="CFD8DC"/>
            </a:solidFill>
            <a:prstDash val="solid"/>
            <a:round/>
            <a:headEnd len="med" w="med" type="none"/>
            <a:tailEnd len="med" w="med" type="none"/>
          </a:ln>
        </p:spPr>
      </p:cxnSp>
      <p:cxnSp>
        <p:nvCxnSpPr>
          <p:cNvPr id="78" name="Google Shape;78;p15"/>
          <p:cNvCxnSpPr/>
          <p:nvPr/>
        </p:nvCxnSpPr>
        <p:spPr>
          <a:xfrm rot="10800000">
            <a:off x="4362902" y="436125"/>
            <a:ext cx="209100" cy="369600"/>
          </a:xfrm>
          <a:prstGeom prst="straightConnector1">
            <a:avLst/>
          </a:prstGeom>
          <a:noFill/>
          <a:ln cap="flat" cmpd="sng" w="9525">
            <a:solidFill>
              <a:srgbClr val="CFD8DC"/>
            </a:solidFill>
            <a:prstDash val="solid"/>
            <a:round/>
            <a:headEnd len="med" w="med" type="none"/>
            <a:tailEnd len="med" w="med" type="none"/>
          </a:ln>
        </p:spPr>
      </p:cxnSp>
      <p:cxnSp>
        <p:nvCxnSpPr>
          <p:cNvPr id="79" name="Google Shape;79;p15"/>
          <p:cNvCxnSpPr/>
          <p:nvPr/>
        </p:nvCxnSpPr>
        <p:spPr>
          <a:xfrm flipH="1" rot="10800000">
            <a:off x="4704510" y="351930"/>
            <a:ext cx="347100" cy="474600"/>
          </a:xfrm>
          <a:prstGeom prst="straightConnector1">
            <a:avLst/>
          </a:prstGeom>
          <a:noFill/>
          <a:ln cap="flat" cmpd="sng" w="9525">
            <a:solidFill>
              <a:srgbClr val="CFD8DC"/>
            </a:solidFill>
            <a:prstDash val="solid"/>
            <a:round/>
            <a:headEnd len="med" w="med" type="none"/>
            <a:tailEnd len="med" w="med" type="none"/>
          </a:ln>
        </p:spPr>
      </p:cxnSp>
      <p:sp>
        <p:nvSpPr>
          <p:cNvPr id="80" name="Google Shape;80;p15"/>
          <p:cNvSpPr txBox="1"/>
          <p:nvPr>
            <p:ph idx="12" type="sldNum"/>
          </p:nvPr>
        </p:nvSpPr>
        <p:spPr>
          <a:xfrm>
            <a:off x="-87" y="4749844"/>
            <a:ext cx="9144000" cy="393600"/>
          </a:xfrm>
          <a:prstGeom prst="rect">
            <a:avLst/>
          </a:prstGeom>
        </p:spPr>
        <p:txBody>
          <a:bodyPr anchorCtr="0" anchor="t" bIns="91425" lIns="91425" spcFirstLastPara="1" rIns="91425" wrap="square" tIns="91425">
            <a:norm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81" name="Shape 81"/>
        <p:cNvGrpSpPr/>
        <p:nvPr/>
      </p:nvGrpSpPr>
      <p:grpSpPr>
        <a:xfrm>
          <a:off x="0" y="0"/>
          <a:ext cx="0" cy="0"/>
          <a:chOff x="0" y="0"/>
          <a:chExt cx="0" cy="0"/>
        </a:xfrm>
      </p:grpSpPr>
      <p:sp>
        <p:nvSpPr>
          <p:cNvPr id="82" name="Google Shape;82;p16"/>
          <p:cNvSpPr txBox="1"/>
          <p:nvPr>
            <p:ph type="title"/>
          </p:nvPr>
        </p:nvSpPr>
        <p:spPr>
          <a:xfrm>
            <a:off x="786150" y="308120"/>
            <a:ext cx="7571700" cy="7026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6"/>
          <p:cNvSpPr txBox="1"/>
          <p:nvPr>
            <p:ph idx="1" type="body"/>
          </p:nvPr>
        </p:nvSpPr>
        <p:spPr>
          <a:xfrm>
            <a:off x="786150" y="1200150"/>
            <a:ext cx="2419800" cy="3725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4" name="Google Shape;84;p16"/>
          <p:cNvSpPr txBox="1"/>
          <p:nvPr>
            <p:ph idx="2" type="body"/>
          </p:nvPr>
        </p:nvSpPr>
        <p:spPr>
          <a:xfrm>
            <a:off x="3329992" y="1200150"/>
            <a:ext cx="2419800" cy="3725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16"/>
          <p:cNvSpPr txBox="1"/>
          <p:nvPr>
            <p:ph idx="3" type="body"/>
          </p:nvPr>
        </p:nvSpPr>
        <p:spPr>
          <a:xfrm>
            <a:off x="5873834" y="1200150"/>
            <a:ext cx="2419800" cy="3725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6" name="Google Shape;86;p16"/>
          <p:cNvSpPr txBox="1"/>
          <p:nvPr>
            <p:ph idx="12" type="sldNum"/>
          </p:nvPr>
        </p:nvSpPr>
        <p:spPr>
          <a:xfrm>
            <a:off x="8404384" y="4749851"/>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mplete pattern">
  <p:cSld name="BLANK_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17"/>
          <p:cNvSpPr/>
          <p:nvPr/>
        </p:nvSpPr>
        <p:spPr>
          <a:xfrm>
            <a:off x="-26550" y="-14850"/>
            <a:ext cx="9197100" cy="51732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txBox="1"/>
          <p:nvPr>
            <p:ph idx="12" type="sldNum"/>
          </p:nvPr>
        </p:nvSpPr>
        <p:spPr>
          <a:xfrm>
            <a:off x="8404384" y="4749851"/>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hyperlink" Target="http://drive.google.com/file/d/1s2sz7e7oANX-4drzsMbmu0Ldx4AqxdZy/view"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ctrTitle"/>
          </p:nvPr>
        </p:nvSpPr>
        <p:spPr>
          <a:xfrm>
            <a:off x="1700185" y="1991850"/>
            <a:ext cx="5807400" cy="115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The Downtown Troy Website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txBox="1"/>
          <p:nvPr>
            <p:ph idx="4294967295" type="title"/>
          </p:nvPr>
        </p:nvSpPr>
        <p:spPr>
          <a:xfrm>
            <a:off x="311700" y="509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Stakeholders for the Downtown Troy website</a:t>
            </a:r>
            <a:endParaRPr/>
          </a:p>
        </p:txBody>
      </p:sp>
      <p:sp>
        <p:nvSpPr>
          <p:cNvPr id="206" name="Google Shape;206;p27"/>
          <p:cNvSpPr txBox="1"/>
          <p:nvPr>
            <p:ph idx="4294967295" type="body"/>
          </p:nvPr>
        </p:nvSpPr>
        <p:spPr>
          <a:xfrm>
            <a:off x="311700" y="1217275"/>
            <a:ext cx="39999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Relatives of Troy Residents</a:t>
            </a:r>
            <a:endParaRPr b="1" sz="1800"/>
          </a:p>
          <a:p>
            <a:pPr indent="0" lvl="0" marL="0" rtl="0" algn="ctr">
              <a:spcBef>
                <a:spcPts val="1200"/>
              </a:spcBef>
              <a:spcAft>
                <a:spcPts val="1200"/>
              </a:spcAft>
              <a:buNone/>
            </a:pPr>
            <a:r>
              <a:rPr lang="en"/>
              <a:t>With Downtown Troy, relatives of Troy residents will be able to see all of the different places and restaurants that Troy has to offer and know that their family members are eating well and having fun in Troy.</a:t>
            </a:r>
            <a:endParaRPr/>
          </a:p>
        </p:txBody>
      </p:sp>
      <p:sp>
        <p:nvSpPr>
          <p:cNvPr id="207" name="Google Shape;207;p27"/>
          <p:cNvSpPr txBox="1"/>
          <p:nvPr>
            <p:ph idx="4294967295" type="body"/>
          </p:nvPr>
        </p:nvSpPr>
        <p:spPr>
          <a:xfrm>
            <a:off x="4832400" y="1217275"/>
            <a:ext cx="39999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Real Estate Companies</a:t>
            </a:r>
            <a:endParaRPr b="1" sz="1800"/>
          </a:p>
          <a:p>
            <a:pPr indent="0" lvl="0" marL="0" rtl="0" algn="ctr">
              <a:spcBef>
                <a:spcPts val="1200"/>
              </a:spcBef>
              <a:spcAft>
                <a:spcPts val="1200"/>
              </a:spcAft>
              <a:buNone/>
            </a:pPr>
            <a:r>
              <a:rPr lang="en"/>
              <a:t>Real estate agents will be able to show their clients that the neighborhood that they would be moving into has a nice atmosphere and showcase all of the different places that they can go to.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idx="4294967295" type="body"/>
          </p:nvPr>
        </p:nvSpPr>
        <p:spPr>
          <a:xfrm>
            <a:off x="457200" y="3173644"/>
            <a:ext cx="8192400" cy="1647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chemeClr val="accent1"/>
                </a:solidFill>
                <a:highlight>
                  <a:schemeClr val="lt2"/>
                </a:highlight>
                <a:latin typeface="Roboto Slab"/>
                <a:ea typeface="Roboto Slab"/>
                <a:cs typeface="Roboto Slab"/>
                <a:sym typeface="Roboto Slab"/>
              </a:rPr>
              <a:t>6 Pages of Downtown Troy</a:t>
            </a:r>
            <a:endParaRPr b="1">
              <a:solidFill>
                <a:schemeClr val="accent1"/>
              </a:solidFill>
              <a:highlight>
                <a:schemeClr val="lt2"/>
              </a:highlight>
              <a:latin typeface="Roboto Slab"/>
              <a:ea typeface="Roboto Slab"/>
              <a:cs typeface="Roboto Slab"/>
              <a:sym typeface="Roboto Slab"/>
            </a:endParaRPr>
          </a:p>
          <a:p>
            <a:pPr indent="0" lvl="0" marL="0" rtl="0" algn="ctr">
              <a:spcBef>
                <a:spcPts val="1200"/>
              </a:spcBef>
              <a:spcAft>
                <a:spcPts val="1200"/>
              </a:spcAft>
              <a:buNone/>
            </a:pPr>
            <a:r>
              <a:t/>
            </a:r>
            <a:endParaRPr sz="1800">
              <a:highlight>
                <a:schemeClr val="lt2"/>
              </a:highlight>
            </a:endParaRPr>
          </a:p>
        </p:txBody>
      </p:sp>
      <p:sp>
        <p:nvSpPr>
          <p:cNvPr id="213" name="Google Shape;213;p28"/>
          <p:cNvSpPr txBox="1"/>
          <p:nvPr>
            <p:ph idx="12" type="sldNum"/>
          </p:nvPr>
        </p:nvSpPr>
        <p:spPr>
          <a:xfrm>
            <a:off x="84043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14" name="Google Shape;214;p28"/>
          <p:cNvGrpSpPr/>
          <p:nvPr/>
        </p:nvGrpSpPr>
        <p:grpSpPr>
          <a:xfrm>
            <a:off x="2282299" y="798604"/>
            <a:ext cx="4537267" cy="2661148"/>
            <a:chOff x="2282299" y="798604"/>
            <a:chExt cx="4537267" cy="2661148"/>
          </a:xfrm>
        </p:grpSpPr>
        <p:sp>
          <p:nvSpPr>
            <p:cNvPr id="215" name="Google Shape;215;p28"/>
            <p:cNvSpPr/>
            <p:nvPr/>
          </p:nvSpPr>
          <p:spPr>
            <a:xfrm>
              <a:off x="2653749" y="798604"/>
              <a:ext cx="3793780" cy="2539405"/>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28"/>
            <p:cNvSpPr/>
            <p:nvPr/>
          </p:nvSpPr>
          <p:spPr>
            <a:xfrm>
              <a:off x="2282299" y="3389796"/>
              <a:ext cx="4537267" cy="69956"/>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28"/>
            <p:cNvSpPr/>
            <p:nvPr/>
          </p:nvSpPr>
          <p:spPr>
            <a:xfrm>
              <a:off x="2282299" y="3333770"/>
              <a:ext cx="4536567" cy="55964"/>
            </a:xfrm>
            <a:custGeom>
              <a:rect b="b" l="l" r="r" t="t"/>
              <a:pathLst>
                <a:path extrusionOk="0" h="76142" w="6172200">
                  <a:moveTo>
                    <a:pt x="0" y="76143"/>
                  </a:moveTo>
                  <a:lnTo>
                    <a:pt x="6172200" y="76143"/>
                  </a:lnTo>
                  <a:lnTo>
                    <a:pt x="6172200" y="0"/>
                  </a:lnTo>
                  <a:lnTo>
                    <a:pt x="0" y="0"/>
                  </a:lnTo>
                  <a:close/>
                </a:path>
              </a:pathLst>
            </a:cu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28"/>
            <p:cNvSpPr/>
            <p:nvPr/>
          </p:nvSpPr>
          <p:spPr>
            <a:xfrm>
              <a:off x="4216643" y="3333770"/>
              <a:ext cx="664383" cy="34978"/>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219" name="Google Shape;219;p28"/>
          <p:cNvPicPr preferRelativeResize="0"/>
          <p:nvPr/>
        </p:nvPicPr>
        <p:blipFill rotWithShape="1">
          <a:blip r:embed="rId3">
            <a:alphaModFix/>
          </a:blip>
          <a:srcRect b="6620" l="0" r="0" t="0"/>
          <a:stretch/>
        </p:blipFill>
        <p:spPr>
          <a:xfrm>
            <a:off x="2789475" y="945325"/>
            <a:ext cx="3530550" cy="2242675"/>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5" name="Google Shape;225;p29"/>
          <p:cNvPicPr preferRelativeResize="0"/>
          <p:nvPr/>
        </p:nvPicPr>
        <p:blipFill>
          <a:blip r:embed="rId3">
            <a:alphaModFix/>
          </a:blip>
          <a:stretch>
            <a:fillRect/>
          </a:stretch>
        </p:blipFill>
        <p:spPr>
          <a:xfrm>
            <a:off x="1867762" y="891700"/>
            <a:ext cx="5408475" cy="4082875"/>
          </a:xfrm>
          <a:prstGeom prst="rect">
            <a:avLst/>
          </a:prstGeom>
          <a:noFill/>
          <a:ln>
            <a:noFill/>
          </a:ln>
        </p:spPr>
      </p:pic>
      <p:sp>
        <p:nvSpPr>
          <p:cNvPr id="226" name="Google Shape;226;p29"/>
          <p:cNvSpPr txBox="1"/>
          <p:nvPr>
            <p:ph type="title"/>
          </p:nvPr>
        </p:nvSpPr>
        <p:spPr>
          <a:xfrm>
            <a:off x="311700" y="319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Downtown Troy Site Map</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0"/>
          <p:cNvSpPr txBox="1"/>
          <p:nvPr>
            <p:ph idx="12" type="sldNum"/>
          </p:nvPr>
        </p:nvSpPr>
        <p:spPr>
          <a:xfrm>
            <a:off x="84043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32" name="Google Shape;232;p30"/>
          <p:cNvGrpSpPr/>
          <p:nvPr/>
        </p:nvGrpSpPr>
        <p:grpSpPr>
          <a:xfrm>
            <a:off x="833519" y="215037"/>
            <a:ext cx="7476962" cy="4713425"/>
            <a:chOff x="2282299" y="798604"/>
            <a:chExt cx="4537267" cy="2661148"/>
          </a:xfrm>
        </p:grpSpPr>
        <p:sp>
          <p:nvSpPr>
            <p:cNvPr id="233" name="Google Shape;233;p30"/>
            <p:cNvSpPr/>
            <p:nvPr/>
          </p:nvSpPr>
          <p:spPr>
            <a:xfrm>
              <a:off x="2653749" y="798604"/>
              <a:ext cx="3793780" cy="2539405"/>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30"/>
            <p:cNvSpPr/>
            <p:nvPr/>
          </p:nvSpPr>
          <p:spPr>
            <a:xfrm>
              <a:off x="2282299" y="3389796"/>
              <a:ext cx="4537267" cy="69956"/>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30"/>
            <p:cNvSpPr/>
            <p:nvPr/>
          </p:nvSpPr>
          <p:spPr>
            <a:xfrm>
              <a:off x="2282299" y="3333770"/>
              <a:ext cx="4536567" cy="55964"/>
            </a:xfrm>
            <a:custGeom>
              <a:rect b="b" l="l" r="r" t="t"/>
              <a:pathLst>
                <a:path extrusionOk="0" h="76142" w="6172200">
                  <a:moveTo>
                    <a:pt x="0" y="76143"/>
                  </a:moveTo>
                  <a:lnTo>
                    <a:pt x="6172200" y="76143"/>
                  </a:lnTo>
                  <a:lnTo>
                    <a:pt x="6172200" y="0"/>
                  </a:lnTo>
                  <a:lnTo>
                    <a:pt x="0" y="0"/>
                  </a:lnTo>
                  <a:close/>
                </a:path>
              </a:pathLst>
            </a:cu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30"/>
            <p:cNvSpPr/>
            <p:nvPr/>
          </p:nvSpPr>
          <p:spPr>
            <a:xfrm>
              <a:off x="4216643" y="3333770"/>
              <a:ext cx="664383" cy="34978"/>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237" name="Google Shape;237;p30"/>
          <p:cNvPicPr preferRelativeResize="0"/>
          <p:nvPr/>
        </p:nvPicPr>
        <p:blipFill>
          <a:blip r:embed="rId3">
            <a:alphaModFix/>
          </a:blip>
          <a:stretch>
            <a:fillRect/>
          </a:stretch>
        </p:blipFill>
        <p:spPr>
          <a:xfrm>
            <a:off x="1676750" y="490163"/>
            <a:ext cx="5789500" cy="3930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ph idx="12" type="sldNum"/>
          </p:nvPr>
        </p:nvSpPr>
        <p:spPr>
          <a:xfrm>
            <a:off x="84043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43" name="Google Shape;243;p31"/>
          <p:cNvGrpSpPr/>
          <p:nvPr/>
        </p:nvGrpSpPr>
        <p:grpSpPr>
          <a:xfrm>
            <a:off x="833519" y="215037"/>
            <a:ext cx="7476962" cy="4713425"/>
            <a:chOff x="2282299" y="798604"/>
            <a:chExt cx="4537267" cy="2661148"/>
          </a:xfrm>
        </p:grpSpPr>
        <p:sp>
          <p:nvSpPr>
            <p:cNvPr id="244" name="Google Shape;244;p31"/>
            <p:cNvSpPr/>
            <p:nvPr/>
          </p:nvSpPr>
          <p:spPr>
            <a:xfrm>
              <a:off x="2653749" y="798604"/>
              <a:ext cx="3793780" cy="2539405"/>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31"/>
            <p:cNvSpPr/>
            <p:nvPr/>
          </p:nvSpPr>
          <p:spPr>
            <a:xfrm>
              <a:off x="2282299" y="3389796"/>
              <a:ext cx="4537267" cy="69956"/>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31"/>
            <p:cNvSpPr/>
            <p:nvPr/>
          </p:nvSpPr>
          <p:spPr>
            <a:xfrm>
              <a:off x="2282299" y="3333770"/>
              <a:ext cx="4536567" cy="55964"/>
            </a:xfrm>
            <a:custGeom>
              <a:rect b="b" l="l" r="r" t="t"/>
              <a:pathLst>
                <a:path extrusionOk="0" h="76142" w="6172200">
                  <a:moveTo>
                    <a:pt x="0" y="76143"/>
                  </a:moveTo>
                  <a:lnTo>
                    <a:pt x="6172200" y="76143"/>
                  </a:lnTo>
                  <a:lnTo>
                    <a:pt x="6172200" y="0"/>
                  </a:lnTo>
                  <a:lnTo>
                    <a:pt x="0" y="0"/>
                  </a:lnTo>
                  <a:close/>
                </a:path>
              </a:pathLst>
            </a:cu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31"/>
            <p:cNvSpPr/>
            <p:nvPr/>
          </p:nvSpPr>
          <p:spPr>
            <a:xfrm>
              <a:off x="4216643" y="3333770"/>
              <a:ext cx="664383" cy="34978"/>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248" name="Google Shape;248;p31"/>
          <p:cNvPicPr preferRelativeResize="0"/>
          <p:nvPr/>
        </p:nvPicPr>
        <p:blipFill>
          <a:blip r:embed="rId3">
            <a:alphaModFix/>
          </a:blip>
          <a:stretch>
            <a:fillRect/>
          </a:stretch>
        </p:blipFill>
        <p:spPr>
          <a:xfrm>
            <a:off x="1621300" y="474850"/>
            <a:ext cx="5901400" cy="4023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idx="12" type="sldNum"/>
          </p:nvPr>
        </p:nvSpPr>
        <p:spPr>
          <a:xfrm>
            <a:off x="84043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54" name="Google Shape;254;p32"/>
          <p:cNvGrpSpPr/>
          <p:nvPr/>
        </p:nvGrpSpPr>
        <p:grpSpPr>
          <a:xfrm>
            <a:off x="833519" y="215037"/>
            <a:ext cx="7476962" cy="4713425"/>
            <a:chOff x="2282299" y="798604"/>
            <a:chExt cx="4537267" cy="2661148"/>
          </a:xfrm>
        </p:grpSpPr>
        <p:sp>
          <p:nvSpPr>
            <p:cNvPr id="255" name="Google Shape;255;p32"/>
            <p:cNvSpPr/>
            <p:nvPr/>
          </p:nvSpPr>
          <p:spPr>
            <a:xfrm>
              <a:off x="2653749" y="798604"/>
              <a:ext cx="3793780" cy="2539405"/>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32"/>
            <p:cNvSpPr/>
            <p:nvPr/>
          </p:nvSpPr>
          <p:spPr>
            <a:xfrm>
              <a:off x="2282299" y="3389796"/>
              <a:ext cx="4537267" cy="69956"/>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32"/>
            <p:cNvSpPr/>
            <p:nvPr/>
          </p:nvSpPr>
          <p:spPr>
            <a:xfrm>
              <a:off x="2282299" y="3333770"/>
              <a:ext cx="4536567" cy="55964"/>
            </a:xfrm>
            <a:custGeom>
              <a:rect b="b" l="l" r="r" t="t"/>
              <a:pathLst>
                <a:path extrusionOk="0" h="76142" w="6172200">
                  <a:moveTo>
                    <a:pt x="0" y="76143"/>
                  </a:moveTo>
                  <a:lnTo>
                    <a:pt x="6172200" y="76143"/>
                  </a:lnTo>
                  <a:lnTo>
                    <a:pt x="6172200" y="0"/>
                  </a:lnTo>
                  <a:lnTo>
                    <a:pt x="0" y="0"/>
                  </a:lnTo>
                  <a:close/>
                </a:path>
              </a:pathLst>
            </a:cu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32"/>
            <p:cNvSpPr/>
            <p:nvPr/>
          </p:nvSpPr>
          <p:spPr>
            <a:xfrm>
              <a:off x="4216643" y="3333770"/>
              <a:ext cx="664383" cy="34978"/>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259" name="Google Shape;259;p32"/>
          <p:cNvPicPr preferRelativeResize="0"/>
          <p:nvPr/>
        </p:nvPicPr>
        <p:blipFill>
          <a:blip r:embed="rId3">
            <a:alphaModFix/>
          </a:blip>
          <a:stretch>
            <a:fillRect/>
          </a:stretch>
        </p:blipFill>
        <p:spPr>
          <a:xfrm>
            <a:off x="1692600" y="505525"/>
            <a:ext cx="5758800" cy="3919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3"/>
          <p:cNvSpPr txBox="1"/>
          <p:nvPr>
            <p:ph idx="12" type="sldNum"/>
          </p:nvPr>
        </p:nvSpPr>
        <p:spPr>
          <a:xfrm>
            <a:off x="84043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65" name="Google Shape;265;p33"/>
          <p:cNvGrpSpPr/>
          <p:nvPr/>
        </p:nvGrpSpPr>
        <p:grpSpPr>
          <a:xfrm>
            <a:off x="833519" y="215037"/>
            <a:ext cx="7476962" cy="4713425"/>
            <a:chOff x="2282299" y="798604"/>
            <a:chExt cx="4537267" cy="2661148"/>
          </a:xfrm>
        </p:grpSpPr>
        <p:sp>
          <p:nvSpPr>
            <p:cNvPr id="266" name="Google Shape;266;p33"/>
            <p:cNvSpPr/>
            <p:nvPr/>
          </p:nvSpPr>
          <p:spPr>
            <a:xfrm>
              <a:off x="2653749" y="798604"/>
              <a:ext cx="3793780" cy="2539405"/>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33"/>
            <p:cNvSpPr/>
            <p:nvPr/>
          </p:nvSpPr>
          <p:spPr>
            <a:xfrm>
              <a:off x="2282299" y="3389796"/>
              <a:ext cx="4537267" cy="69956"/>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33"/>
            <p:cNvSpPr/>
            <p:nvPr/>
          </p:nvSpPr>
          <p:spPr>
            <a:xfrm>
              <a:off x="2282299" y="3333770"/>
              <a:ext cx="4536567" cy="55964"/>
            </a:xfrm>
            <a:custGeom>
              <a:rect b="b" l="l" r="r" t="t"/>
              <a:pathLst>
                <a:path extrusionOk="0" h="76142" w="6172200">
                  <a:moveTo>
                    <a:pt x="0" y="76143"/>
                  </a:moveTo>
                  <a:lnTo>
                    <a:pt x="6172200" y="76143"/>
                  </a:lnTo>
                  <a:lnTo>
                    <a:pt x="6172200" y="0"/>
                  </a:lnTo>
                  <a:lnTo>
                    <a:pt x="0" y="0"/>
                  </a:lnTo>
                  <a:close/>
                </a:path>
              </a:pathLst>
            </a:cu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33"/>
            <p:cNvSpPr/>
            <p:nvPr/>
          </p:nvSpPr>
          <p:spPr>
            <a:xfrm>
              <a:off x="4216643" y="3333770"/>
              <a:ext cx="664383" cy="34978"/>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270" name="Google Shape;270;p33"/>
          <p:cNvPicPr preferRelativeResize="0"/>
          <p:nvPr/>
        </p:nvPicPr>
        <p:blipFill>
          <a:blip r:embed="rId3">
            <a:alphaModFix/>
          </a:blip>
          <a:stretch>
            <a:fillRect/>
          </a:stretch>
        </p:blipFill>
        <p:spPr>
          <a:xfrm>
            <a:off x="1718475" y="490175"/>
            <a:ext cx="5728075" cy="3928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idx="12" type="sldNum"/>
          </p:nvPr>
        </p:nvSpPr>
        <p:spPr>
          <a:xfrm>
            <a:off x="84043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76" name="Google Shape;276;p34"/>
          <p:cNvGrpSpPr/>
          <p:nvPr/>
        </p:nvGrpSpPr>
        <p:grpSpPr>
          <a:xfrm>
            <a:off x="833519" y="215037"/>
            <a:ext cx="7476962" cy="4713425"/>
            <a:chOff x="2282299" y="798604"/>
            <a:chExt cx="4537267" cy="2661148"/>
          </a:xfrm>
        </p:grpSpPr>
        <p:sp>
          <p:nvSpPr>
            <p:cNvPr id="277" name="Google Shape;277;p34"/>
            <p:cNvSpPr/>
            <p:nvPr/>
          </p:nvSpPr>
          <p:spPr>
            <a:xfrm>
              <a:off x="2653749" y="798604"/>
              <a:ext cx="3793780" cy="2539405"/>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34"/>
            <p:cNvSpPr/>
            <p:nvPr/>
          </p:nvSpPr>
          <p:spPr>
            <a:xfrm>
              <a:off x="2282299" y="3389796"/>
              <a:ext cx="4537267" cy="69956"/>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34"/>
            <p:cNvSpPr/>
            <p:nvPr/>
          </p:nvSpPr>
          <p:spPr>
            <a:xfrm>
              <a:off x="2282299" y="3333770"/>
              <a:ext cx="4536567" cy="55964"/>
            </a:xfrm>
            <a:custGeom>
              <a:rect b="b" l="l" r="r" t="t"/>
              <a:pathLst>
                <a:path extrusionOk="0" h="76142" w="6172200">
                  <a:moveTo>
                    <a:pt x="0" y="76143"/>
                  </a:moveTo>
                  <a:lnTo>
                    <a:pt x="6172200" y="76143"/>
                  </a:lnTo>
                  <a:lnTo>
                    <a:pt x="6172200" y="0"/>
                  </a:lnTo>
                  <a:lnTo>
                    <a:pt x="0" y="0"/>
                  </a:lnTo>
                  <a:close/>
                </a:path>
              </a:pathLst>
            </a:cu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34"/>
            <p:cNvSpPr/>
            <p:nvPr/>
          </p:nvSpPr>
          <p:spPr>
            <a:xfrm>
              <a:off x="4216643" y="3333770"/>
              <a:ext cx="664383" cy="34978"/>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281" name="Google Shape;281;p34"/>
          <p:cNvPicPr preferRelativeResize="0"/>
          <p:nvPr/>
        </p:nvPicPr>
        <p:blipFill>
          <a:blip r:embed="rId3">
            <a:alphaModFix/>
          </a:blip>
          <a:stretch>
            <a:fillRect/>
          </a:stretch>
        </p:blipFill>
        <p:spPr>
          <a:xfrm>
            <a:off x="1703125" y="490175"/>
            <a:ext cx="5774150" cy="3932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idx="12" type="sldNum"/>
          </p:nvPr>
        </p:nvSpPr>
        <p:spPr>
          <a:xfrm>
            <a:off x="84043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87" name="Google Shape;287;p35"/>
          <p:cNvGrpSpPr/>
          <p:nvPr/>
        </p:nvGrpSpPr>
        <p:grpSpPr>
          <a:xfrm>
            <a:off x="833519" y="215037"/>
            <a:ext cx="7476962" cy="4713425"/>
            <a:chOff x="2282299" y="798604"/>
            <a:chExt cx="4537267" cy="2661148"/>
          </a:xfrm>
        </p:grpSpPr>
        <p:sp>
          <p:nvSpPr>
            <p:cNvPr id="288" name="Google Shape;288;p35"/>
            <p:cNvSpPr/>
            <p:nvPr/>
          </p:nvSpPr>
          <p:spPr>
            <a:xfrm>
              <a:off x="2653749" y="798604"/>
              <a:ext cx="3793780" cy="2539405"/>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35"/>
            <p:cNvSpPr/>
            <p:nvPr/>
          </p:nvSpPr>
          <p:spPr>
            <a:xfrm>
              <a:off x="2282299" y="3389796"/>
              <a:ext cx="4537267" cy="69956"/>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35"/>
            <p:cNvSpPr/>
            <p:nvPr/>
          </p:nvSpPr>
          <p:spPr>
            <a:xfrm>
              <a:off x="2282299" y="3333770"/>
              <a:ext cx="4536567" cy="55964"/>
            </a:xfrm>
            <a:custGeom>
              <a:rect b="b" l="l" r="r" t="t"/>
              <a:pathLst>
                <a:path extrusionOk="0" h="76142" w="6172200">
                  <a:moveTo>
                    <a:pt x="0" y="76143"/>
                  </a:moveTo>
                  <a:lnTo>
                    <a:pt x="6172200" y="76143"/>
                  </a:lnTo>
                  <a:lnTo>
                    <a:pt x="6172200" y="0"/>
                  </a:lnTo>
                  <a:lnTo>
                    <a:pt x="0" y="0"/>
                  </a:lnTo>
                  <a:close/>
                </a:path>
              </a:pathLst>
            </a:custGeom>
            <a:solidFill>
              <a:schemeClr val="lt1"/>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35"/>
            <p:cNvSpPr/>
            <p:nvPr/>
          </p:nvSpPr>
          <p:spPr>
            <a:xfrm>
              <a:off x="4216643" y="3333770"/>
              <a:ext cx="664383" cy="34978"/>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292" name="Google Shape;292;p35"/>
          <p:cNvPicPr preferRelativeResize="0"/>
          <p:nvPr/>
        </p:nvPicPr>
        <p:blipFill>
          <a:blip r:embed="rId3">
            <a:alphaModFix/>
          </a:blip>
          <a:stretch>
            <a:fillRect/>
          </a:stretch>
        </p:blipFill>
        <p:spPr>
          <a:xfrm>
            <a:off x="1718475" y="490200"/>
            <a:ext cx="5728075" cy="3920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36" title="My Movie 1.mov">
            <a:hlinkClick r:id="rId3"/>
          </p:cNvPr>
          <p:cNvPicPr preferRelativeResize="0"/>
          <p:nvPr/>
        </p:nvPicPr>
        <p:blipFill>
          <a:blip r:embed="rId4">
            <a:alphaModFix/>
          </a:blip>
          <a:stretch>
            <a:fillRect/>
          </a:stretch>
        </p:blipFill>
        <p:spPr>
          <a:xfrm>
            <a:off x="2286000" y="1181075"/>
            <a:ext cx="4572000" cy="3429000"/>
          </a:xfrm>
          <a:prstGeom prst="rect">
            <a:avLst/>
          </a:prstGeom>
          <a:noFill/>
          <a:ln>
            <a:noFill/>
          </a:ln>
        </p:spPr>
      </p:pic>
      <p:sp>
        <p:nvSpPr>
          <p:cNvPr id="298" name="Google Shape;298;p36"/>
          <p:cNvSpPr txBox="1"/>
          <p:nvPr>
            <p:ph idx="4294967295" type="title"/>
          </p:nvPr>
        </p:nvSpPr>
        <p:spPr>
          <a:xfrm>
            <a:off x="311700" y="319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Downtown Troy Tik Tok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19"/>
          <p:cNvSpPr/>
          <p:nvPr/>
        </p:nvSpPr>
        <p:spPr>
          <a:xfrm>
            <a:off x="5880381" y="2562025"/>
            <a:ext cx="1381800" cy="13656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9"/>
          <p:cNvSpPr txBox="1"/>
          <p:nvPr>
            <p:ph idx="4294967295" type="ctrTitle"/>
          </p:nvPr>
        </p:nvSpPr>
        <p:spPr>
          <a:xfrm>
            <a:off x="1637500" y="592744"/>
            <a:ext cx="5642100" cy="115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6000"/>
              <a:t>Hello!</a:t>
            </a:r>
            <a:endParaRPr b="1" sz="6000"/>
          </a:p>
        </p:txBody>
      </p:sp>
      <p:sp>
        <p:nvSpPr>
          <p:cNvPr id="101" name="Google Shape;101;p19"/>
          <p:cNvSpPr txBox="1"/>
          <p:nvPr>
            <p:ph idx="4294967295" type="subTitle"/>
          </p:nvPr>
        </p:nvSpPr>
        <p:spPr>
          <a:xfrm>
            <a:off x="1637500" y="1563713"/>
            <a:ext cx="5642100" cy="78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3600">
                <a:solidFill>
                  <a:srgbClr val="FF0000"/>
                </a:solidFill>
              </a:rPr>
              <a:t>We</a:t>
            </a:r>
            <a:r>
              <a:rPr b="1" lang="en" sz="3600">
                <a:solidFill>
                  <a:srgbClr val="FF0000"/>
                </a:solidFill>
              </a:rPr>
              <a:t> are RTAN</a:t>
            </a:r>
            <a:endParaRPr b="1" sz="3600">
              <a:solidFill>
                <a:srgbClr val="FF0000"/>
              </a:solidFill>
            </a:endParaRPr>
          </a:p>
        </p:txBody>
      </p:sp>
      <p:sp>
        <p:nvSpPr>
          <p:cNvPr id="102" name="Google Shape;102;p19"/>
          <p:cNvSpPr txBox="1"/>
          <p:nvPr>
            <p:ph idx="4294967295" type="body"/>
          </p:nvPr>
        </p:nvSpPr>
        <p:spPr>
          <a:xfrm>
            <a:off x="1637500" y="2388200"/>
            <a:ext cx="4109400" cy="246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600"/>
              <a:t>We are here because we all have one common problem…</a:t>
            </a:r>
            <a:endParaRPr sz="2600"/>
          </a:p>
        </p:txBody>
      </p:sp>
      <p:cxnSp>
        <p:nvCxnSpPr>
          <p:cNvPr id="103" name="Google Shape;103;p19"/>
          <p:cNvCxnSpPr/>
          <p:nvPr/>
        </p:nvCxnSpPr>
        <p:spPr>
          <a:xfrm>
            <a:off x="6694986" y="3933625"/>
            <a:ext cx="214500" cy="856800"/>
          </a:xfrm>
          <a:prstGeom prst="straightConnector1">
            <a:avLst/>
          </a:prstGeom>
          <a:noFill/>
          <a:ln cap="flat" cmpd="sng" w="9525">
            <a:solidFill>
              <a:srgbClr val="CFD8DC"/>
            </a:solidFill>
            <a:prstDash val="solid"/>
            <a:round/>
            <a:headEnd len="med" w="med" type="none"/>
            <a:tailEnd len="med" w="med" type="none"/>
          </a:ln>
        </p:spPr>
      </p:cxnSp>
      <p:cxnSp>
        <p:nvCxnSpPr>
          <p:cNvPr id="104" name="Google Shape;104;p19"/>
          <p:cNvCxnSpPr/>
          <p:nvPr/>
        </p:nvCxnSpPr>
        <p:spPr>
          <a:xfrm>
            <a:off x="7059842" y="3727574"/>
            <a:ext cx="394200" cy="525600"/>
          </a:xfrm>
          <a:prstGeom prst="straightConnector1">
            <a:avLst/>
          </a:prstGeom>
          <a:noFill/>
          <a:ln cap="flat" cmpd="sng" w="9525">
            <a:solidFill>
              <a:srgbClr val="CFD8DC"/>
            </a:solidFill>
            <a:prstDash val="solid"/>
            <a:round/>
            <a:headEnd len="med" w="med" type="none"/>
            <a:tailEnd len="med" w="med" type="none"/>
          </a:ln>
        </p:spPr>
      </p:cxnSp>
      <p:cxnSp>
        <p:nvCxnSpPr>
          <p:cNvPr id="105" name="Google Shape;105;p19"/>
          <p:cNvCxnSpPr/>
          <p:nvPr/>
        </p:nvCxnSpPr>
        <p:spPr>
          <a:xfrm>
            <a:off x="7224089" y="3501963"/>
            <a:ext cx="752400" cy="464100"/>
          </a:xfrm>
          <a:prstGeom prst="straightConnector1">
            <a:avLst/>
          </a:prstGeom>
          <a:noFill/>
          <a:ln cap="flat" cmpd="sng" w="9525">
            <a:solidFill>
              <a:srgbClr val="CFD8DC"/>
            </a:solidFill>
            <a:prstDash val="solid"/>
            <a:round/>
            <a:headEnd len="med" w="med" type="none"/>
            <a:tailEnd len="med" w="med" type="none"/>
          </a:ln>
        </p:spPr>
      </p:cxnSp>
      <p:sp>
        <p:nvSpPr>
          <p:cNvPr id="106" name="Google Shape;10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7" name="Google Shape;107;p19"/>
          <p:cNvPicPr preferRelativeResize="0"/>
          <p:nvPr/>
        </p:nvPicPr>
        <p:blipFill>
          <a:blip r:embed="rId4">
            <a:alphaModFix/>
          </a:blip>
          <a:stretch>
            <a:fillRect/>
          </a:stretch>
        </p:blipFill>
        <p:spPr>
          <a:xfrm>
            <a:off x="5746889" y="2103341"/>
            <a:ext cx="1906975" cy="1939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p:nvPr/>
        </p:nvSpPr>
        <p:spPr>
          <a:xfrm>
            <a:off x="5725650" y="909615"/>
            <a:ext cx="1875600" cy="18528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0"/>
          <p:cNvSpPr txBox="1"/>
          <p:nvPr>
            <p:ph idx="4294967295" type="ctrTitle"/>
          </p:nvPr>
        </p:nvSpPr>
        <p:spPr>
          <a:xfrm>
            <a:off x="403800" y="667781"/>
            <a:ext cx="4779600" cy="1159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6000"/>
              <a:t>We all are </a:t>
            </a:r>
            <a:r>
              <a:rPr b="1" lang="en" sz="6000">
                <a:solidFill>
                  <a:srgbClr val="FF0000"/>
                </a:solidFill>
              </a:rPr>
              <a:t>bored </a:t>
            </a:r>
            <a:r>
              <a:rPr lang="en" sz="6000"/>
              <a:t>in Troy, NY and sick of the dining </a:t>
            </a:r>
            <a:r>
              <a:rPr lang="en" sz="6000"/>
              <a:t>hall</a:t>
            </a:r>
            <a:r>
              <a:rPr lang="en" sz="6000"/>
              <a:t> food</a:t>
            </a:r>
            <a:endParaRPr sz="6000"/>
          </a:p>
        </p:txBody>
      </p:sp>
      <p:cxnSp>
        <p:nvCxnSpPr>
          <p:cNvPr id="114" name="Google Shape;114;p20"/>
          <p:cNvCxnSpPr/>
          <p:nvPr/>
        </p:nvCxnSpPr>
        <p:spPr>
          <a:xfrm flipH="1" rot="10800000">
            <a:off x="6805299" y="540952"/>
            <a:ext cx="143700" cy="377100"/>
          </a:xfrm>
          <a:prstGeom prst="straightConnector1">
            <a:avLst/>
          </a:prstGeom>
          <a:noFill/>
          <a:ln cap="flat" cmpd="sng" w="9525">
            <a:solidFill>
              <a:srgbClr val="CFD8DC"/>
            </a:solidFill>
            <a:prstDash val="solid"/>
            <a:round/>
            <a:headEnd len="med" w="med" type="none"/>
            <a:tailEnd len="med" w="med" type="none"/>
          </a:ln>
        </p:spPr>
      </p:cxnSp>
      <p:cxnSp>
        <p:nvCxnSpPr>
          <p:cNvPr id="115" name="Google Shape;115;p20"/>
          <p:cNvCxnSpPr/>
          <p:nvPr/>
        </p:nvCxnSpPr>
        <p:spPr>
          <a:xfrm flipH="1">
            <a:off x="7451750" y="1182125"/>
            <a:ext cx="337200" cy="131100"/>
          </a:xfrm>
          <a:prstGeom prst="straightConnector1">
            <a:avLst/>
          </a:prstGeom>
          <a:noFill/>
          <a:ln cap="flat" cmpd="sng" w="9525">
            <a:solidFill>
              <a:srgbClr val="CFD8DC"/>
            </a:solidFill>
            <a:prstDash val="solid"/>
            <a:round/>
            <a:headEnd len="med" w="med" type="none"/>
            <a:tailEnd len="med" w="med" type="none"/>
          </a:ln>
        </p:spPr>
      </p:cxnSp>
      <p:cxnSp>
        <p:nvCxnSpPr>
          <p:cNvPr id="116" name="Google Shape;116;p20"/>
          <p:cNvCxnSpPr>
            <a:endCxn id="112" idx="6"/>
          </p:cNvCxnSpPr>
          <p:nvPr/>
        </p:nvCxnSpPr>
        <p:spPr>
          <a:xfrm rot="10800000">
            <a:off x="7601250" y="1836015"/>
            <a:ext cx="998100" cy="98100"/>
          </a:xfrm>
          <a:prstGeom prst="straightConnector1">
            <a:avLst/>
          </a:prstGeom>
          <a:noFill/>
          <a:ln cap="flat" cmpd="sng" w="9525">
            <a:solidFill>
              <a:srgbClr val="CFD8DC"/>
            </a:solidFill>
            <a:prstDash val="solid"/>
            <a:round/>
            <a:headEnd len="med" w="med" type="none"/>
            <a:tailEnd len="med" w="med" type="none"/>
          </a:ln>
        </p:spPr>
      </p:cxnSp>
      <p:sp>
        <p:nvSpPr>
          <p:cNvPr id="117" name="Google Shape;117;p20"/>
          <p:cNvSpPr/>
          <p:nvPr/>
        </p:nvSpPr>
        <p:spPr>
          <a:xfrm>
            <a:off x="5875408" y="1057537"/>
            <a:ext cx="1576200" cy="15567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20"/>
          <p:cNvGrpSpPr/>
          <p:nvPr/>
        </p:nvGrpSpPr>
        <p:grpSpPr>
          <a:xfrm rot="10800000">
            <a:off x="6224310" y="1351774"/>
            <a:ext cx="878284" cy="816182"/>
            <a:chOff x="5972700" y="2330200"/>
            <a:chExt cx="411625" cy="387275"/>
          </a:xfrm>
        </p:grpSpPr>
        <p:sp>
          <p:nvSpPr>
            <p:cNvPr id="119" name="Google Shape;119;p20"/>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120" name="Google Shape;120;p20"/>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grpSp>
      <p:sp>
        <p:nvSpPr>
          <p:cNvPr id="121" name="Google Shape;12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idx="4294967295" type="ctrTitle"/>
          </p:nvPr>
        </p:nvSpPr>
        <p:spPr>
          <a:xfrm>
            <a:off x="403800" y="667775"/>
            <a:ext cx="7199400" cy="1159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6000"/>
              <a:t>So we began to think… </a:t>
            </a:r>
            <a:endParaRPr sz="6000"/>
          </a:p>
          <a:p>
            <a:pPr indent="0" lvl="0" marL="0" rtl="0" algn="ctr">
              <a:spcBef>
                <a:spcPts val="0"/>
              </a:spcBef>
              <a:spcAft>
                <a:spcPts val="0"/>
              </a:spcAft>
              <a:buNone/>
            </a:pPr>
            <a:r>
              <a:rPr lang="en" sz="6000"/>
              <a:t>And came up with the</a:t>
            </a:r>
            <a:endParaRPr sz="6000"/>
          </a:p>
          <a:p>
            <a:pPr indent="0" lvl="0" marL="0" rtl="0" algn="ctr">
              <a:spcBef>
                <a:spcPts val="0"/>
              </a:spcBef>
              <a:spcAft>
                <a:spcPts val="0"/>
              </a:spcAft>
              <a:buNone/>
            </a:pPr>
            <a:r>
              <a:rPr lang="en" sz="6000">
                <a:solidFill>
                  <a:srgbClr val="FF0000"/>
                </a:solidFill>
              </a:rPr>
              <a:t>Downtown Troy Website</a:t>
            </a:r>
            <a:r>
              <a:rPr lang="en" sz="6000"/>
              <a:t> </a:t>
            </a:r>
            <a:endParaRPr sz="6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265500" y="1233175"/>
            <a:ext cx="4045200" cy="2381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So what is the </a:t>
            </a:r>
            <a:r>
              <a:rPr lang="en">
                <a:solidFill>
                  <a:srgbClr val="FF0000"/>
                </a:solidFill>
              </a:rPr>
              <a:t>Downtown Troy Website? </a:t>
            </a:r>
            <a:endParaRPr>
              <a:solidFill>
                <a:srgbClr val="FF0000"/>
              </a:solidFill>
            </a:endParaRPr>
          </a:p>
        </p:txBody>
      </p:sp>
      <p:sp>
        <p:nvSpPr>
          <p:cNvPr id="132" name="Google Shape;132;p22"/>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a:t>Our website includes many restaurants downtown and upcoming events catered to the Troy community and RPI students!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EAFB8"/>
            </a:gs>
            <a:gs pos="100000">
              <a:srgbClr val="616D73"/>
            </a:gs>
          </a:gsLst>
          <a:lin ang="5400012" scaled="0"/>
        </a:gradFill>
      </p:bgPr>
    </p:bg>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Gameplan </a:t>
            </a:r>
            <a:endParaRPr/>
          </a:p>
        </p:txBody>
      </p:sp>
      <p:sp>
        <p:nvSpPr>
          <p:cNvPr id="138" name="Google Shape;13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9" name="Google Shape;139;p23"/>
          <p:cNvSpPr/>
          <p:nvPr/>
        </p:nvSpPr>
        <p:spPr>
          <a:xfrm>
            <a:off x="7735208" y="2451150"/>
            <a:ext cx="8229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DEC 6</a:t>
            </a:r>
            <a:endParaRPr sz="1000">
              <a:solidFill>
                <a:schemeClr val="lt1"/>
              </a:solidFill>
              <a:latin typeface="Source Sans Pro"/>
              <a:ea typeface="Source Sans Pro"/>
              <a:cs typeface="Source Sans Pro"/>
              <a:sym typeface="Source Sans Pro"/>
            </a:endParaRPr>
          </a:p>
        </p:txBody>
      </p:sp>
      <p:sp>
        <p:nvSpPr>
          <p:cNvPr id="140" name="Google Shape;140;p23"/>
          <p:cNvSpPr/>
          <p:nvPr/>
        </p:nvSpPr>
        <p:spPr>
          <a:xfrm>
            <a:off x="7075124" y="2451150"/>
            <a:ext cx="8229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DEC 4-5</a:t>
            </a:r>
            <a:endParaRPr sz="1000">
              <a:solidFill>
                <a:schemeClr val="lt1"/>
              </a:solidFill>
              <a:latin typeface="Source Sans Pro"/>
              <a:ea typeface="Source Sans Pro"/>
              <a:cs typeface="Source Sans Pro"/>
              <a:sym typeface="Source Sans Pro"/>
            </a:endParaRPr>
          </a:p>
        </p:txBody>
      </p:sp>
      <p:sp>
        <p:nvSpPr>
          <p:cNvPr id="141" name="Google Shape;141;p23"/>
          <p:cNvSpPr/>
          <p:nvPr/>
        </p:nvSpPr>
        <p:spPr>
          <a:xfrm>
            <a:off x="6415040" y="2451150"/>
            <a:ext cx="8229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DEC 1</a:t>
            </a:r>
            <a:endParaRPr sz="1000">
              <a:solidFill>
                <a:schemeClr val="lt1"/>
              </a:solidFill>
              <a:latin typeface="Source Sans Pro"/>
              <a:ea typeface="Source Sans Pro"/>
              <a:cs typeface="Source Sans Pro"/>
              <a:sym typeface="Source Sans Pro"/>
            </a:endParaRPr>
          </a:p>
        </p:txBody>
      </p:sp>
      <p:sp>
        <p:nvSpPr>
          <p:cNvPr id="142" name="Google Shape;142;p23"/>
          <p:cNvSpPr/>
          <p:nvPr/>
        </p:nvSpPr>
        <p:spPr>
          <a:xfrm>
            <a:off x="5754956" y="2451150"/>
            <a:ext cx="822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NOV 27-28</a:t>
            </a:r>
            <a:endParaRPr sz="1000">
              <a:solidFill>
                <a:schemeClr val="lt1"/>
              </a:solidFill>
              <a:latin typeface="Source Sans Pro"/>
              <a:ea typeface="Source Sans Pro"/>
              <a:cs typeface="Source Sans Pro"/>
              <a:sym typeface="Source Sans Pro"/>
            </a:endParaRPr>
          </a:p>
        </p:txBody>
      </p:sp>
      <p:sp>
        <p:nvSpPr>
          <p:cNvPr id="143" name="Google Shape;143;p23"/>
          <p:cNvSpPr/>
          <p:nvPr/>
        </p:nvSpPr>
        <p:spPr>
          <a:xfrm>
            <a:off x="5094872" y="2451150"/>
            <a:ext cx="822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NOV 11-20</a:t>
            </a:r>
            <a:endParaRPr sz="1000">
              <a:solidFill>
                <a:schemeClr val="lt1"/>
              </a:solidFill>
              <a:latin typeface="Source Sans Pro"/>
              <a:ea typeface="Source Sans Pro"/>
              <a:cs typeface="Source Sans Pro"/>
              <a:sym typeface="Source Sans Pro"/>
            </a:endParaRPr>
          </a:p>
        </p:txBody>
      </p:sp>
      <p:sp>
        <p:nvSpPr>
          <p:cNvPr id="144" name="Google Shape;144;p23"/>
          <p:cNvSpPr/>
          <p:nvPr/>
        </p:nvSpPr>
        <p:spPr>
          <a:xfrm>
            <a:off x="4434788" y="2451150"/>
            <a:ext cx="822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NOV 2</a:t>
            </a:r>
            <a:endParaRPr sz="1000">
              <a:solidFill>
                <a:schemeClr val="lt1"/>
              </a:solidFill>
              <a:latin typeface="Source Sans Pro"/>
              <a:ea typeface="Source Sans Pro"/>
              <a:cs typeface="Source Sans Pro"/>
              <a:sym typeface="Source Sans Pro"/>
            </a:endParaRPr>
          </a:p>
        </p:txBody>
      </p:sp>
      <p:sp>
        <p:nvSpPr>
          <p:cNvPr id="145" name="Google Shape;145;p23"/>
          <p:cNvSpPr/>
          <p:nvPr/>
        </p:nvSpPr>
        <p:spPr>
          <a:xfrm>
            <a:off x="3774704" y="2451150"/>
            <a:ext cx="8229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OCT 26</a:t>
            </a:r>
            <a:endParaRPr sz="1000">
              <a:solidFill>
                <a:schemeClr val="lt1"/>
              </a:solidFill>
              <a:latin typeface="Source Sans Pro"/>
              <a:ea typeface="Source Sans Pro"/>
              <a:cs typeface="Source Sans Pro"/>
              <a:sym typeface="Source Sans Pro"/>
            </a:endParaRPr>
          </a:p>
        </p:txBody>
      </p:sp>
      <p:sp>
        <p:nvSpPr>
          <p:cNvPr id="146" name="Google Shape;146;p23"/>
          <p:cNvSpPr/>
          <p:nvPr/>
        </p:nvSpPr>
        <p:spPr>
          <a:xfrm>
            <a:off x="3114619" y="2451150"/>
            <a:ext cx="8229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OCT 19</a:t>
            </a:r>
            <a:endParaRPr sz="1000">
              <a:solidFill>
                <a:schemeClr val="lt1"/>
              </a:solidFill>
              <a:latin typeface="Source Sans Pro"/>
              <a:ea typeface="Source Sans Pro"/>
              <a:cs typeface="Source Sans Pro"/>
              <a:sym typeface="Source Sans Pro"/>
            </a:endParaRPr>
          </a:p>
        </p:txBody>
      </p:sp>
      <p:sp>
        <p:nvSpPr>
          <p:cNvPr id="147" name="Google Shape;147;p23"/>
          <p:cNvSpPr/>
          <p:nvPr/>
        </p:nvSpPr>
        <p:spPr>
          <a:xfrm>
            <a:off x="2454535" y="2451150"/>
            <a:ext cx="8229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OCT 12</a:t>
            </a:r>
            <a:endParaRPr sz="1000">
              <a:solidFill>
                <a:schemeClr val="lt1"/>
              </a:solidFill>
              <a:latin typeface="Source Sans Pro"/>
              <a:ea typeface="Source Sans Pro"/>
              <a:cs typeface="Source Sans Pro"/>
              <a:sym typeface="Source Sans Pro"/>
            </a:endParaRPr>
          </a:p>
        </p:txBody>
      </p:sp>
      <p:sp>
        <p:nvSpPr>
          <p:cNvPr id="148" name="Google Shape;148;p23"/>
          <p:cNvSpPr/>
          <p:nvPr/>
        </p:nvSpPr>
        <p:spPr>
          <a:xfrm>
            <a:off x="1794451" y="2451150"/>
            <a:ext cx="8229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OCT 2</a:t>
            </a:r>
            <a:endParaRPr sz="1000">
              <a:solidFill>
                <a:schemeClr val="lt1"/>
              </a:solidFill>
              <a:latin typeface="Source Sans Pro"/>
              <a:ea typeface="Source Sans Pro"/>
              <a:cs typeface="Source Sans Pro"/>
              <a:sym typeface="Source Sans Pro"/>
            </a:endParaRPr>
          </a:p>
        </p:txBody>
      </p:sp>
      <p:sp>
        <p:nvSpPr>
          <p:cNvPr id="149" name="Google Shape;149;p23"/>
          <p:cNvSpPr/>
          <p:nvPr/>
        </p:nvSpPr>
        <p:spPr>
          <a:xfrm>
            <a:off x="1134367" y="2451150"/>
            <a:ext cx="8229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SEPT 28</a:t>
            </a:r>
            <a:endParaRPr sz="1000">
              <a:solidFill>
                <a:schemeClr val="lt1"/>
              </a:solidFill>
              <a:latin typeface="Source Sans Pro"/>
              <a:ea typeface="Source Sans Pro"/>
              <a:cs typeface="Source Sans Pro"/>
              <a:sym typeface="Source Sans Pro"/>
            </a:endParaRPr>
          </a:p>
        </p:txBody>
      </p:sp>
      <p:sp>
        <p:nvSpPr>
          <p:cNvPr id="150" name="Google Shape;150;p23"/>
          <p:cNvSpPr/>
          <p:nvPr/>
        </p:nvSpPr>
        <p:spPr>
          <a:xfrm>
            <a:off x="474283" y="2451150"/>
            <a:ext cx="8229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Source Sans Pro"/>
                <a:ea typeface="Source Sans Pro"/>
                <a:cs typeface="Source Sans Pro"/>
                <a:sym typeface="Source Sans Pro"/>
              </a:rPr>
              <a:t>SEPT 16</a:t>
            </a:r>
            <a:endParaRPr sz="1000">
              <a:solidFill>
                <a:schemeClr val="lt1"/>
              </a:solidFill>
              <a:latin typeface="Source Sans Pro"/>
              <a:ea typeface="Source Sans Pro"/>
              <a:cs typeface="Source Sans Pro"/>
              <a:sym typeface="Source Sans Pro"/>
            </a:endParaRPr>
          </a:p>
        </p:txBody>
      </p:sp>
      <p:sp>
        <p:nvSpPr>
          <p:cNvPr id="151" name="Google Shape;151;p23"/>
          <p:cNvSpPr/>
          <p:nvPr/>
        </p:nvSpPr>
        <p:spPr>
          <a:xfrm>
            <a:off x="0" y="2451150"/>
            <a:ext cx="637200" cy="393600"/>
          </a:xfrm>
          <a:prstGeom prst="homePlate">
            <a:avLst>
              <a:gd fmla="val 32030" name="adj"/>
            </a:avLst>
          </a:prstGeom>
          <a:solidFill>
            <a:schemeClr val="lt2"/>
          </a:solidFill>
          <a:ln>
            <a:noFill/>
          </a:ln>
          <a:effectLst>
            <a:outerShdw blurRad="28575" rotWithShape="0" algn="bl" dist="9525">
              <a:srgbClr val="00000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chemeClr val="dk1"/>
              </a:solidFill>
            </a:endParaRPr>
          </a:p>
        </p:txBody>
      </p:sp>
      <p:cxnSp>
        <p:nvCxnSpPr>
          <p:cNvPr id="152" name="Google Shape;152;p23"/>
          <p:cNvCxnSpPr/>
          <p:nvPr/>
        </p:nvCxnSpPr>
        <p:spPr>
          <a:xfrm rot="10800000">
            <a:off x="768923" y="1977131"/>
            <a:ext cx="0" cy="498600"/>
          </a:xfrm>
          <a:prstGeom prst="straightConnector1">
            <a:avLst/>
          </a:prstGeom>
          <a:noFill/>
          <a:ln cap="flat" cmpd="sng" w="9525">
            <a:solidFill>
              <a:schemeClr val="lt2"/>
            </a:solidFill>
            <a:prstDash val="solid"/>
            <a:round/>
            <a:headEnd len="med" w="med" type="oval"/>
            <a:tailEnd len="med" w="med" type="oval"/>
          </a:ln>
        </p:spPr>
      </p:cxnSp>
      <p:sp>
        <p:nvSpPr>
          <p:cNvPr id="153" name="Google Shape;153;p23"/>
          <p:cNvSpPr txBox="1"/>
          <p:nvPr/>
        </p:nvSpPr>
        <p:spPr>
          <a:xfrm>
            <a:off x="727900" y="14224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lt1"/>
                </a:solidFill>
                <a:latin typeface="Source Sans Pro"/>
                <a:ea typeface="Source Sans Pro"/>
                <a:cs typeface="Source Sans Pro"/>
                <a:sym typeface="Source Sans Pro"/>
              </a:rPr>
              <a:t>Start on the HTML by creating the pages and some of the CSS</a:t>
            </a:r>
            <a:endParaRPr sz="900">
              <a:solidFill>
                <a:schemeClr val="lt1"/>
              </a:solidFill>
              <a:latin typeface="Source Sans Pro"/>
              <a:ea typeface="Source Sans Pro"/>
              <a:cs typeface="Source Sans Pro"/>
              <a:sym typeface="Source Sans Pro"/>
            </a:endParaRPr>
          </a:p>
        </p:txBody>
      </p:sp>
      <p:cxnSp>
        <p:nvCxnSpPr>
          <p:cNvPr id="154" name="Google Shape;154;p23"/>
          <p:cNvCxnSpPr/>
          <p:nvPr/>
        </p:nvCxnSpPr>
        <p:spPr>
          <a:xfrm rot="10800000">
            <a:off x="2090158" y="1977131"/>
            <a:ext cx="0" cy="498600"/>
          </a:xfrm>
          <a:prstGeom prst="straightConnector1">
            <a:avLst/>
          </a:prstGeom>
          <a:noFill/>
          <a:ln cap="flat" cmpd="sng" w="9525">
            <a:solidFill>
              <a:schemeClr val="lt2"/>
            </a:solidFill>
            <a:prstDash val="solid"/>
            <a:round/>
            <a:headEnd len="med" w="med" type="oval"/>
            <a:tailEnd len="med" w="med" type="oval"/>
          </a:ln>
        </p:spPr>
      </p:cxnSp>
      <p:sp>
        <p:nvSpPr>
          <p:cNvPr id="155" name="Google Shape;155;p23"/>
          <p:cNvSpPr txBox="1"/>
          <p:nvPr/>
        </p:nvSpPr>
        <p:spPr>
          <a:xfrm>
            <a:off x="2050642" y="14224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lt1"/>
                </a:solidFill>
                <a:latin typeface="Source Sans Pro"/>
                <a:ea typeface="Source Sans Pro"/>
                <a:cs typeface="Source Sans Pro"/>
                <a:sym typeface="Source Sans Pro"/>
              </a:rPr>
              <a:t>Continue to style the html pages and CSS and have that finished by end of today</a:t>
            </a:r>
            <a:endParaRPr sz="900">
              <a:solidFill>
                <a:schemeClr val="lt1"/>
              </a:solidFill>
              <a:latin typeface="Source Sans Pro"/>
              <a:ea typeface="Source Sans Pro"/>
              <a:cs typeface="Source Sans Pro"/>
              <a:sym typeface="Source Sans Pro"/>
            </a:endParaRPr>
          </a:p>
        </p:txBody>
      </p:sp>
      <p:cxnSp>
        <p:nvCxnSpPr>
          <p:cNvPr id="156" name="Google Shape;156;p23"/>
          <p:cNvCxnSpPr/>
          <p:nvPr/>
        </p:nvCxnSpPr>
        <p:spPr>
          <a:xfrm rot="10800000">
            <a:off x="3411393" y="1977131"/>
            <a:ext cx="0" cy="498600"/>
          </a:xfrm>
          <a:prstGeom prst="straightConnector1">
            <a:avLst/>
          </a:prstGeom>
          <a:noFill/>
          <a:ln cap="flat" cmpd="sng" w="9525">
            <a:solidFill>
              <a:schemeClr val="lt2"/>
            </a:solidFill>
            <a:prstDash val="solid"/>
            <a:round/>
            <a:headEnd len="med" w="med" type="oval"/>
            <a:tailEnd len="med" w="med" type="oval"/>
          </a:ln>
        </p:spPr>
      </p:cxnSp>
      <p:sp>
        <p:nvSpPr>
          <p:cNvPr id="157" name="Google Shape;157;p23"/>
          <p:cNvSpPr txBox="1"/>
          <p:nvPr/>
        </p:nvSpPr>
        <p:spPr>
          <a:xfrm>
            <a:off x="3373384" y="14224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 sz="900">
                <a:solidFill>
                  <a:schemeClr val="lt1"/>
                </a:solidFill>
                <a:latin typeface="Source Sans Pro"/>
                <a:ea typeface="Source Sans Pro"/>
                <a:cs typeface="Source Sans Pro"/>
                <a:sym typeface="Source Sans Pro"/>
              </a:rPr>
              <a:t>Finish the database work</a:t>
            </a:r>
            <a:endParaRPr sz="900">
              <a:solidFill>
                <a:schemeClr val="lt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t/>
            </a:r>
            <a:endParaRPr sz="9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900">
              <a:solidFill>
                <a:schemeClr val="dk2"/>
              </a:solidFill>
              <a:latin typeface="Source Sans Pro"/>
              <a:ea typeface="Source Sans Pro"/>
              <a:cs typeface="Source Sans Pro"/>
              <a:sym typeface="Source Sans Pro"/>
            </a:endParaRPr>
          </a:p>
        </p:txBody>
      </p:sp>
      <p:cxnSp>
        <p:nvCxnSpPr>
          <p:cNvPr id="158" name="Google Shape;158;p23"/>
          <p:cNvCxnSpPr/>
          <p:nvPr/>
        </p:nvCxnSpPr>
        <p:spPr>
          <a:xfrm rot="10800000">
            <a:off x="4732628" y="1977131"/>
            <a:ext cx="0" cy="498600"/>
          </a:xfrm>
          <a:prstGeom prst="straightConnector1">
            <a:avLst/>
          </a:prstGeom>
          <a:noFill/>
          <a:ln cap="flat" cmpd="sng" w="9525">
            <a:solidFill>
              <a:schemeClr val="lt2"/>
            </a:solidFill>
            <a:prstDash val="solid"/>
            <a:round/>
            <a:headEnd len="med" w="med" type="oval"/>
            <a:tailEnd len="med" w="med" type="oval"/>
          </a:ln>
        </p:spPr>
      </p:cxnSp>
      <p:sp>
        <p:nvSpPr>
          <p:cNvPr id="159" name="Google Shape;159;p23"/>
          <p:cNvSpPr txBox="1"/>
          <p:nvPr/>
        </p:nvSpPr>
        <p:spPr>
          <a:xfrm>
            <a:off x="4696126" y="14224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lt1"/>
                </a:solidFill>
                <a:latin typeface="Source Sans Pro"/>
                <a:ea typeface="Source Sans Pro"/>
                <a:cs typeface="Source Sans Pro"/>
                <a:sym typeface="Source Sans Pro"/>
              </a:rPr>
              <a:t>Work on styling the overall look and theme of website</a:t>
            </a:r>
            <a:endParaRPr sz="900">
              <a:solidFill>
                <a:schemeClr val="lt1"/>
              </a:solidFill>
              <a:latin typeface="Source Sans Pro"/>
              <a:ea typeface="Source Sans Pro"/>
              <a:cs typeface="Source Sans Pro"/>
              <a:sym typeface="Source Sans Pro"/>
            </a:endParaRPr>
          </a:p>
        </p:txBody>
      </p:sp>
      <p:cxnSp>
        <p:nvCxnSpPr>
          <p:cNvPr id="160" name="Google Shape;160;p23"/>
          <p:cNvCxnSpPr/>
          <p:nvPr/>
        </p:nvCxnSpPr>
        <p:spPr>
          <a:xfrm rot="10800000">
            <a:off x="6053863" y="1977131"/>
            <a:ext cx="0" cy="498600"/>
          </a:xfrm>
          <a:prstGeom prst="straightConnector1">
            <a:avLst/>
          </a:prstGeom>
          <a:noFill/>
          <a:ln cap="flat" cmpd="sng" w="9525">
            <a:solidFill>
              <a:schemeClr val="lt2"/>
            </a:solidFill>
            <a:prstDash val="solid"/>
            <a:round/>
            <a:headEnd len="med" w="med" type="oval"/>
            <a:tailEnd len="med" w="med" type="oval"/>
          </a:ln>
        </p:spPr>
      </p:cxnSp>
      <p:sp>
        <p:nvSpPr>
          <p:cNvPr id="161" name="Google Shape;161;p23"/>
          <p:cNvSpPr txBox="1"/>
          <p:nvPr/>
        </p:nvSpPr>
        <p:spPr>
          <a:xfrm>
            <a:off x="6018868" y="14224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lt1"/>
                </a:solidFill>
                <a:latin typeface="Source Sans Pro"/>
                <a:ea typeface="Source Sans Pro"/>
                <a:cs typeface="Source Sans Pro"/>
                <a:sym typeface="Source Sans Pro"/>
              </a:rPr>
              <a:t> Any finishing touches on the website and work on presentation</a:t>
            </a:r>
            <a:endParaRPr sz="900">
              <a:solidFill>
                <a:schemeClr val="lt1"/>
              </a:solidFill>
              <a:latin typeface="Source Sans Pro"/>
              <a:ea typeface="Source Sans Pro"/>
              <a:cs typeface="Source Sans Pro"/>
              <a:sym typeface="Source Sans Pro"/>
            </a:endParaRPr>
          </a:p>
        </p:txBody>
      </p:sp>
      <p:cxnSp>
        <p:nvCxnSpPr>
          <p:cNvPr id="162" name="Google Shape;162;p23"/>
          <p:cNvCxnSpPr/>
          <p:nvPr/>
        </p:nvCxnSpPr>
        <p:spPr>
          <a:xfrm rot="10800000">
            <a:off x="7375098" y="1977131"/>
            <a:ext cx="0" cy="498600"/>
          </a:xfrm>
          <a:prstGeom prst="straightConnector1">
            <a:avLst/>
          </a:prstGeom>
          <a:noFill/>
          <a:ln cap="flat" cmpd="sng" w="9525">
            <a:solidFill>
              <a:schemeClr val="lt2"/>
            </a:solidFill>
            <a:prstDash val="solid"/>
            <a:round/>
            <a:headEnd len="med" w="med" type="oval"/>
            <a:tailEnd len="med" w="med" type="oval"/>
          </a:ln>
        </p:spPr>
      </p:cxnSp>
      <p:sp>
        <p:nvSpPr>
          <p:cNvPr id="163" name="Google Shape;163;p23"/>
          <p:cNvSpPr txBox="1"/>
          <p:nvPr/>
        </p:nvSpPr>
        <p:spPr>
          <a:xfrm>
            <a:off x="7341610" y="14224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 sz="900">
                <a:solidFill>
                  <a:schemeClr val="lt1"/>
                </a:solidFill>
                <a:latin typeface="Source Sans Pro"/>
                <a:ea typeface="Source Sans Pro"/>
                <a:cs typeface="Source Sans Pro"/>
                <a:sym typeface="Source Sans Pro"/>
              </a:rPr>
              <a:t>Practice Presentation</a:t>
            </a:r>
            <a:endParaRPr sz="900">
              <a:solidFill>
                <a:schemeClr val="lt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t/>
            </a:r>
            <a:endParaRPr sz="900">
              <a:solidFill>
                <a:schemeClr val="dk2"/>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900">
              <a:solidFill>
                <a:schemeClr val="dk2"/>
              </a:solidFill>
              <a:latin typeface="Source Sans Pro"/>
              <a:ea typeface="Source Sans Pro"/>
              <a:cs typeface="Source Sans Pro"/>
              <a:sym typeface="Source Sans Pro"/>
            </a:endParaRPr>
          </a:p>
        </p:txBody>
      </p:sp>
      <p:cxnSp>
        <p:nvCxnSpPr>
          <p:cNvPr id="164" name="Google Shape;164;p23"/>
          <p:cNvCxnSpPr/>
          <p:nvPr/>
        </p:nvCxnSpPr>
        <p:spPr>
          <a:xfrm rot="10800000">
            <a:off x="1439687" y="2820169"/>
            <a:ext cx="0" cy="498600"/>
          </a:xfrm>
          <a:prstGeom prst="straightConnector1">
            <a:avLst/>
          </a:prstGeom>
          <a:noFill/>
          <a:ln cap="flat" cmpd="sng" w="9525">
            <a:solidFill>
              <a:schemeClr val="lt2"/>
            </a:solidFill>
            <a:prstDash val="solid"/>
            <a:round/>
            <a:headEnd len="med" w="med" type="oval"/>
            <a:tailEnd len="med" w="med" type="oval"/>
          </a:ln>
        </p:spPr>
      </p:cxnSp>
      <p:sp>
        <p:nvSpPr>
          <p:cNvPr id="165" name="Google Shape;165;p23"/>
          <p:cNvSpPr txBox="1"/>
          <p:nvPr/>
        </p:nvSpPr>
        <p:spPr>
          <a:xfrm>
            <a:off x="1369548" y="33433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 sz="900">
                <a:solidFill>
                  <a:schemeClr val="lt1"/>
                </a:solidFill>
                <a:latin typeface="Source Sans Pro"/>
                <a:ea typeface="Source Sans Pro"/>
                <a:cs typeface="Source Sans Pro"/>
                <a:sym typeface="Source Sans Pro"/>
              </a:rPr>
              <a:t>Working on the HTML pages that we plan to have and basic CSS</a:t>
            </a:r>
            <a:endParaRPr sz="900">
              <a:solidFill>
                <a:schemeClr val="lt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t/>
            </a:r>
            <a:endParaRPr sz="900">
              <a:solidFill>
                <a:schemeClr val="lt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900">
              <a:solidFill>
                <a:schemeClr val="lt1"/>
              </a:solidFill>
              <a:latin typeface="Source Sans Pro"/>
              <a:ea typeface="Source Sans Pro"/>
              <a:cs typeface="Source Sans Pro"/>
              <a:sym typeface="Source Sans Pro"/>
            </a:endParaRPr>
          </a:p>
        </p:txBody>
      </p:sp>
      <p:cxnSp>
        <p:nvCxnSpPr>
          <p:cNvPr id="166" name="Google Shape;166;p23"/>
          <p:cNvCxnSpPr/>
          <p:nvPr/>
        </p:nvCxnSpPr>
        <p:spPr>
          <a:xfrm rot="10800000">
            <a:off x="2760922" y="2820169"/>
            <a:ext cx="0" cy="498600"/>
          </a:xfrm>
          <a:prstGeom prst="straightConnector1">
            <a:avLst/>
          </a:prstGeom>
          <a:noFill/>
          <a:ln cap="flat" cmpd="sng" w="9525">
            <a:solidFill>
              <a:schemeClr val="lt2"/>
            </a:solidFill>
            <a:prstDash val="solid"/>
            <a:round/>
            <a:headEnd len="med" w="med" type="oval"/>
            <a:tailEnd len="med" w="med" type="oval"/>
          </a:ln>
        </p:spPr>
      </p:cxnSp>
      <p:sp>
        <p:nvSpPr>
          <p:cNvPr id="167" name="Google Shape;167;p23"/>
          <p:cNvSpPr txBox="1"/>
          <p:nvPr/>
        </p:nvSpPr>
        <p:spPr>
          <a:xfrm>
            <a:off x="2699944" y="33433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 sz="900">
                <a:solidFill>
                  <a:schemeClr val="lt1"/>
                </a:solidFill>
                <a:latin typeface="Source Sans Pro"/>
                <a:ea typeface="Source Sans Pro"/>
                <a:cs typeface="Source Sans Pro"/>
                <a:sym typeface="Source Sans Pro"/>
              </a:rPr>
              <a:t>Work on implementing the database for the users of the restaurants as well as owners</a:t>
            </a:r>
            <a:endParaRPr sz="900">
              <a:solidFill>
                <a:schemeClr val="lt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t/>
            </a:r>
            <a:endParaRPr sz="900">
              <a:solidFill>
                <a:schemeClr val="lt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900">
              <a:solidFill>
                <a:schemeClr val="lt1"/>
              </a:solidFill>
              <a:latin typeface="Source Sans Pro"/>
              <a:ea typeface="Source Sans Pro"/>
              <a:cs typeface="Source Sans Pro"/>
              <a:sym typeface="Source Sans Pro"/>
            </a:endParaRPr>
          </a:p>
        </p:txBody>
      </p:sp>
      <p:cxnSp>
        <p:nvCxnSpPr>
          <p:cNvPr id="168" name="Google Shape;168;p23"/>
          <p:cNvCxnSpPr/>
          <p:nvPr/>
        </p:nvCxnSpPr>
        <p:spPr>
          <a:xfrm rot="10800000">
            <a:off x="4082157" y="2820169"/>
            <a:ext cx="0" cy="498600"/>
          </a:xfrm>
          <a:prstGeom prst="straightConnector1">
            <a:avLst/>
          </a:prstGeom>
          <a:noFill/>
          <a:ln cap="flat" cmpd="sng" w="9525">
            <a:solidFill>
              <a:schemeClr val="lt2"/>
            </a:solidFill>
            <a:prstDash val="solid"/>
            <a:round/>
            <a:headEnd len="med" w="med" type="oval"/>
            <a:tailEnd len="med" w="med" type="oval"/>
          </a:ln>
        </p:spPr>
      </p:cxnSp>
      <p:sp>
        <p:nvSpPr>
          <p:cNvPr id="169" name="Google Shape;169;p23"/>
          <p:cNvSpPr txBox="1"/>
          <p:nvPr/>
        </p:nvSpPr>
        <p:spPr>
          <a:xfrm>
            <a:off x="4030339" y="33433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lt1"/>
                </a:solidFill>
                <a:latin typeface="Source Sans Pro"/>
                <a:ea typeface="Source Sans Pro"/>
                <a:cs typeface="Source Sans Pro"/>
                <a:sym typeface="Source Sans Pro"/>
              </a:rPr>
              <a:t>Start adding javascript features and the APIs</a:t>
            </a:r>
            <a:endParaRPr sz="900">
              <a:solidFill>
                <a:schemeClr val="lt1"/>
              </a:solidFill>
              <a:latin typeface="Source Sans Pro"/>
              <a:ea typeface="Source Sans Pro"/>
              <a:cs typeface="Source Sans Pro"/>
              <a:sym typeface="Source Sans Pro"/>
            </a:endParaRPr>
          </a:p>
        </p:txBody>
      </p:sp>
      <p:cxnSp>
        <p:nvCxnSpPr>
          <p:cNvPr id="170" name="Google Shape;170;p23"/>
          <p:cNvCxnSpPr/>
          <p:nvPr/>
        </p:nvCxnSpPr>
        <p:spPr>
          <a:xfrm rot="10800000">
            <a:off x="5403392" y="2820169"/>
            <a:ext cx="0" cy="498600"/>
          </a:xfrm>
          <a:prstGeom prst="straightConnector1">
            <a:avLst/>
          </a:prstGeom>
          <a:noFill/>
          <a:ln cap="flat" cmpd="sng" w="9525">
            <a:solidFill>
              <a:schemeClr val="lt2"/>
            </a:solidFill>
            <a:prstDash val="solid"/>
            <a:round/>
            <a:headEnd len="med" w="med" type="oval"/>
            <a:tailEnd len="med" w="med" type="oval"/>
          </a:ln>
        </p:spPr>
      </p:cxnSp>
      <p:sp>
        <p:nvSpPr>
          <p:cNvPr id="171" name="Google Shape;171;p23"/>
          <p:cNvSpPr txBox="1"/>
          <p:nvPr/>
        </p:nvSpPr>
        <p:spPr>
          <a:xfrm>
            <a:off x="5360735" y="33433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lt1"/>
                </a:solidFill>
                <a:latin typeface="Source Sans Pro"/>
                <a:ea typeface="Source Sans Pro"/>
                <a:cs typeface="Source Sans Pro"/>
                <a:sym typeface="Source Sans Pro"/>
              </a:rPr>
              <a:t>Continue to update website</a:t>
            </a:r>
            <a:endParaRPr sz="900">
              <a:solidFill>
                <a:schemeClr val="lt1"/>
              </a:solidFill>
              <a:latin typeface="Source Sans Pro"/>
              <a:ea typeface="Source Sans Pro"/>
              <a:cs typeface="Source Sans Pro"/>
              <a:sym typeface="Source Sans Pro"/>
            </a:endParaRPr>
          </a:p>
        </p:txBody>
      </p:sp>
      <p:cxnSp>
        <p:nvCxnSpPr>
          <p:cNvPr id="172" name="Google Shape;172;p23"/>
          <p:cNvCxnSpPr/>
          <p:nvPr/>
        </p:nvCxnSpPr>
        <p:spPr>
          <a:xfrm rot="10800000">
            <a:off x="6724627" y="2820169"/>
            <a:ext cx="0" cy="498600"/>
          </a:xfrm>
          <a:prstGeom prst="straightConnector1">
            <a:avLst/>
          </a:prstGeom>
          <a:noFill/>
          <a:ln cap="flat" cmpd="sng" w="9525">
            <a:solidFill>
              <a:schemeClr val="lt2"/>
            </a:solidFill>
            <a:prstDash val="solid"/>
            <a:round/>
            <a:headEnd len="med" w="med" type="oval"/>
            <a:tailEnd len="med" w="med" type="oval"/>
          </a:ln>
        </p:spPr>
      </p:cxnSp>
      <p:sp>
        <p:nvSpPr>
          <p:cNvPr id="173" name="Google Shape;173;p23"/>
          <p:cNvSpPr txBox="1"/>
          <p:nvPr/>
        </p:nvSpPr>
        <p:spPr>
          <a:xfrm>
            <a:off x="6691131" y="3343350"/>
            <a:ext cx="12495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 sz="900">
                <a:solidFill>
                  <a:schemeClr val="lt1"/>
                </a:solidFill>
                <a:latin typeface="Source Sans Pro"/>
                <a:ea typeface="Source Sans Pro"/>
                <a:cs typeface="Source Sans Pro"/>
                <a:sym typeface="Source Sans Pro"/>
              </a:rPr>
              <a:t>Any finishing touches on presentation and practice </a:t>
            </a:r>
            <a:endParaRPr sz="900">
              <a:solidFill>
                <a:schemeClr val="lt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t/>
            </a:r>
            <a:endParaRPr sz="900">
              <a:solidFill>
                <a:schemeClr val="lt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900">
              <a:solidFill>
                <a:schemeClr val="lt1"/>
              </a:solidFill>
              <a:latin typeface="Source Sans Pro"/>
              <a:ea typeface="Source Sans Pro"/>
              <a:cs typeface="Source Sans Pro"/>
              <a:sym typeface="Source Sans Pro"/>
            </a:endParaRPr>
          </a:p>
        </p:txBody>
      </p:sp>
      <p:cxnSp>
        <p:nvCxnSpPr>
          <p:cNvPr id="174" name="Google Shape;174;p23"/>
          <p:cNvCxnSpPr/>
          <p:nvPr/>
        </p:nvCxnSpPr>
        <p:spPr>
          <a:xfrm rot="10800000">
            <a:off x="8045862" y="2820169"/>
            <a:ext cx="0" cy="498600"/>
          </a:xfrm>
          <a:prstGeom prst="straightConnector1">
            <a:avLst/>
          </a:prstGeom>
          <a:noFill/>
          <a:ln cap="flat" cmpd="sng" w="9525">
            <a:solidFill>
              <a:schemeClr val="lt2"/>
            </a:solidFill>
            <a:prstDash val="solid"/>
            <a:round/>
            <a:headEnd len="med" w="med" type="oval"/>
            <a:tailEnd len="med" w="med" type="oval"/>
          </a:ln>
        </p:spPr>
      </p:cxnSp>
      <p:sp>
        <p:nvSpPr>
          <p:cNvPr id="175" name="Google Shape;175;p23"/>
          <p:cNvSpPr txBox="1"/>
          <p:nvPr/>
        </p:nvSpPr>
        <p:spPr>
          <a:xfrm>
            <a:off x="8008073" y="3343350"/>
            <a:ext cx="10347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 sz="900">
                <a:solidFill>
                  <a:schemeClr val="lt1"/>
                </a:solidFill>
                <a:latin typeface="Source Sans Pro"/>
                <a:ea typeface="Source Sans Pro"/>
                <a:cs typeface="Source Sans Pro"/>
                <a:sym typeface="Source Sans Pro"/>
              </a:rPr>
              <a:t>Project Due and Presentation</a:t>
            </a:r>
            <a:endParaRPr sz="900">
              <a:solidFill>
                <a:schemeClr val="lt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1"/>
              </a:buClr>
              <a:buSzPts val="1100"/>
              <a:buFont typeface="Arial"/>
              <a:buNone/>
            </a:pPr>
            <a:r>
              <a:t/>
            </a:r>
            <a:endParaRPr sz="900">
              <a:solidFill>
                <a:schemeClr val="lt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900">
              <a:solidFill>
                <a:schemeClr val="lt1"/>
              </a:solidFill>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idx="1" type="body"/>
          </p:nvPr>
        </p:nvSpPr>
        <p:spPr>
          <a:xfrm>
            <a:off x="118350" y="2792600"/>
            <a:ext cx="3999900" cy="161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a:p>
          <a:p>
            <a:pPr indent="-317500" lvl="0" marL="457200" rtl="0" algn="l">
              <a:spcBef>
                <a:spcPts val="1200"/>
              </a:spcBef>
              <a:spcAft>
                <a:spcPts val="0"/>
              </a:spcAft>
              <a:buSzPts val="1400"/>
              <a:buChar char="●"/>
            </a:pPr>
            <a:r>
              <a:rPr lang="en"/>
              <a:t>Different Accounts</a:t>
            </a:r>
            <a:endParaRPr/>
          </a:p>
          <a:p>
            <a:pPr indent="-317500" lvl="0" marL="457200" rtl="0" algn="l">
              <a:spcBef>
                <a:spcPts val="0"/>
              </a:spcBef>
              <a:spcAft>
                <a:spcPts val="0"/>
              </a:spcAft>
              <a:buSzPts val="1400"/>
              <a:buChar char="●"/>
            </a:pPr>
            <a:r>
              <a:rPr lang="en"/>
              <a:t>Company Information Storage</a:t>
            </a:r>
            <a:endParaRPr/>
          </a:p>
          <a:p>
            <a:pPr indent="-317500" lvl="0" marL="457200" rtl="0" algn="l">
              <a:spcBef>
                <a:spcPts val="0"/>
              </a:spcBef>
              <a:spcAft>
                <a:spcPts val="0"/>
              </a:spcAft>
              <a:buSzPts val="1400"/>
              <a:buChar char="●"/>
            </a:pPr>
            <a:r>
              <a:rPr lang="en"/>
              <a:t>Events and Reviews</a:t>
            </a:r>
            <a:endParaRPr/>
          </a:p>
          <a:p>
            <a:pPr indent="-317500" lvl="0" marL="457200" rtl="0" algn="l">
              <a:spcBef>
                <a:spcPts val="0"/>
              </a:spcBef>
              <a:spcAft>
                <a:spcPts val="0"/>
              </a:spcAft>
              <a:buSzPts val="1400"/>
              <a:buChar char="●"/>
            </a:pPr>
            <a:r>
              <a:rPr lang="en"/>
              <a:t>Deletion of irrelevant events</a:t>
            </a:r>
            <a:endParaRPr/>
          </a:p>
        </p:txBody>
      </p:sp>
      <p:sp>
        <p:nvSpPr>
          <p:cNvPr id="181" name="Google Shape;18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Requirements</a:t>
            </a:r>
            <a:endParaRPr/>
          </a:p>
        </p:txBody>
      </p:sp>
      <p:sp>
        <p:nvSpPr>
          <p:cNvPr id="182" name="Google Shape;182;p24"/>
          <p:cNvSpPr txBox="1"/>
          <p:nvPr>
            <p:ph idx="2" type="body"/>
          </p:nvPr>
        </p:nvSpPr>
        <p:spPr>
          <a:xfrm>
            <a:off x="4742175" y="2846775"/>
            <a:ext cx="3999900" cy="174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b="1"/>
          </a:p>
          <a:p>
            <a:pPr indent="-317500" lvl="0" marL="457200" rtl="0" algn="l">
              <a:spcBef>
                <a:spcPts val="1200"/>
              </a:spcBef>
              <a:spcAft>
                <a:spcPts val="0"/>
              </a:spcAft>
              <a:buSzPts val="1400"/>
              <a:buChar char="●"/>
            </a:pPr>
            <a:r>
              <a:rPr lang="en"/>
              <a:t>Filter system</a:t>
            </a:r>
            <a:endParaRPr/>
          </a:p>
          <a:p>
            <a:pPr indent="-317500" lvl="0" marL="457200" rtl="0" algn="l">
              <a:spcBef>
                <a:spcPts val="0"/>
              </a:spcBef>
              <a:spcAft>
                <a:spcPts val="0"/>
              </a:spcAft>
              <a:buSzPts val="1400"/>
              <a:buChar char="●"/>
            </a:pPr>
            <a:r>
              <a:rPr lang="en"/>
              <a:t>Complementary recommendations</a:t>
            </a:r>
            <a:endParaRPr/>
          </a:p>
          <a:p>
            <a:pPr indent="-317500" lvl="0" marL="457200" rtl="0" algn="l">
              <a:spcBef>
                <a:spcPts val="0"/>
              </a:spcBef>
              <a:spcAft>
                <a:spcPts val="0"/>
              </a:spcAft>
              <a:buSzPts val="1400"/>
              <a:buChar char="●"/>
            </a:pPr>
            <a:r>
              <a:rPr lang="en"/>
              <a:t>Events and Reviews</a:t>
            </a:r>
            <a:endParaRPr/>
          </a:p>
          <a:p>
            <a:pPr indent="-317500" lvl="0" marL="457200" rtl="0" algn="l">
              <a:spcBef>
                <a:spcPts val="0"/>
              </a:spcBef>
              <a:spcAft>
                <a:spcPts val="0"/>
              </a:spcAft>
              <a:buSzPts val="1400"/>
              <a:buChar char="●"/>
            </a:pPr>
            <a:r>
              <a:rPr lang="en"/>
              <a:t>Image Gallery </a:t>
            </a:r>
            <a:endParaRPr/>
          </a:p>
          <a:p>
            <a:pPr indent="-317500" lvl="0" marL="457200" rtl="0" algn="l">
              <a:spcBef>
                <a:spcPts val="0"/>
              </a:spcBef>
              <a:spcAft>
                <a:spcPts val="0"/>
              </a:spcAft>
              <a:buSzPts val="1400"/>
              <a:buChar char="●"/>
            </a:pPr>
            <a:r>
              <a:rPr lang="en"/>
              <a:t>Interviews </a:t>
            </a:r>
            <a:endParaRPr/>
          </a:p>
        </p:txBody>
      </p:sp>
      <p:sp>
        <p:nvSpPr>
          <p:cNvPr id="183" name="Google Shape;18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4" name="Google Shape;184;p24"/>
          <p:cNvPicPr preferRelativeResize="0"/>
          <p:nvPr/>
        </p:nvPicPr>
        <p:blipFill>
          <a:blip r:embed="rId3">
            <a:alphaModFix/>
          </a:blip>
          <a:stretch>
            <a:fillRect/>
          </a:stretch>
        </p:blipFill>
        <p:spPr>
          <a:xfrm>
            <a:off x="1766350" y="1209775"/>
            <a:ext cx="4760774" cy="1829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Technology Stack</a:t>
            </a:r>
            <a:endParaRPr/>
          </a:p>
        </p:txBody>
      </p:sp>
      <p:sp>
        <p:nvSpPr>
          <p:cNvPr id="190" name="Google Shape;19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HTML5/CSS/JS</a:t>
            </a:r>
            <a:endParaRPr/>
          </a:p>
          <a:p>
            <a:pPr indent="-342900" lvl="0" marL="457200" rtl="0" algn="l">
              <a:spcBef>
                <a:spcPts val="0"/>
              </a:spcBef>
              <a:spcAft>
                <a:spcPts val="0"/>
              </a:spcAft>
              <a:buSzPts val="1800"/>
              <a:buChar char="●"/>
            </a:pPr>
            <a:r>
              <a:rPr lang="en"/>
              <a:t>PHP/SQL(Maria DB)</a:t>
            </a:r>
            <a:endParaRPr/>
          </a:p>
          <a:p>
            <a:pPr indent="-342900" lvl="0" marL="457200" rtl="0" algn="l">
              <a:spcBef>
                <a:spcPts val="0"/>
              </a:spcBef>
              <a:spcAft>
                <a:spcPts val="0"/>
              </a:spcAft>
              <a:buSzPts val="1800"/>
              <a:buChar char="●"/>
            </a:pPr>
            <a:r>
              <a:rPr lang="en"/>
              <a:t>Microsoft Azure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Google APIs will be used for </a:t>
            </a:r>
            <a:r>
              <a:rPr lang="en"/>
              <a:t>authentication</a:t>
            </a:r>
            <a:r>
              <a:rPr lang="en"/>
              <a:t> and the map widget.</a:t>
            </a:r>
            <a:endParaRPr/>
          </a:p>
        </p:txBody>
      </p:sp>
      <p:sp>
        <p:nvSpPr>
          <p:cNvPr id="191" name="Google Shape;19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2" name="Google Shape;192;p25"/>
          <p:cNvPicPr preferRelativeResize="0"/>
          <p:nvPr/>
        </p:nvPicPr>
        <p:blipFill>
          <a:blip r:embed="rId3">
            <a:alphaModFix/>
          </a:blip>
          <a:stretch>
            <a:fillRect/>
          </a:stretch>
        </p:blipFill>
        <p:spPr>
          <a:xfrm>
            <a:off x="3622674" y="902625"/>
            <a:ext cx="4059802" cy="25770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idx="4294967295" type="title"/>
          </p:nvPr>
        </p:nvSpPr>
        <p:spPr>
          <a:xfrm>
            <a:off x="311700" y="433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Users of the Downtown Troy website</a:t>
            </a:r>
            <a:endParaRPr/>
          </a:p>
        </p:txBody>
      </p:sp>
      <p:sp>
        <p:nvSpPr>
          <p:cNvPr id="198" name="Google Shape;198;p26"/>
          <p:cNvSpPr txBox="1"/>
          <p:nvPr>
            <p:ph idx="4294967295" type="body"/>
          </p:nvPr>
        </p:nvSpPr>
        <p:spPr>
          <a:xfrm>
            <a:off x="311713" y="1125825"/>
            <a:ext cx="2732400" cy="3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600"/>
              <a:t>Old Residents</a:t>
            </a:r>
            <a:endParaRPr b="1" sz="1600"/>
          </a:p>
          <a:p>
            <a:pPr indent="0" lvl="0" marL="0" rtl="0" algn="l">
              <a:spcBef>
                <a:spcPts val="1200"/>
              </a:spcBef>
              <a:spcAft>
                <a:spcPts val="1200"/>
              </a:spcAft>
              <a:buNone/>
            </a:pPr>
            <a:r>
              <a:rPr lang="en" sz="1600"/>
              <a:t>Old residents will be able to add reviews to restaurants, and other places. On the website, users will be able to get coupons to go to places and view events that are happening in the area.</a:t>
            </a:r>
            <a:endParaRPr sz="1600"/>
          </a:p>
        </p:txBody>
      </p:sp>
      <p:sp>
        <p:nvSpPr>
          <p:cNvPr id="199" name="Google Shape;199;p26"/>
          <p:cNvSpPr txBox="1"/>
          <p:nvPr>
            <p:ph idx="4294967295" type="body"/>
          </p:nvPr>
        </p:nvSpPr>
        <p:spPr>
          <a:xfrm>
            <a:off x="3205807" y="1125825"/>
            <a:ext cx="2732400" cy="3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600"/>
              <a:t>New Residents</a:t>
            </a:r>
            <a:endParaRPr b="1" sz="1600"/>
          </a:p>
          <a:p>
            <a:pPr indent="0" lvl="0" marL="0" rtl="0" algn="l">
              <a:spcBef>
                <a:spcPts val="1200"/>
              </a:spcBef>
              <a:spcAft>
                <a:spcPts val="0"/>
              </a:spcAft>
              <a:buNone/>
            </a:pPr>
            <a:r>
              <a:rPr lang="en" sz="1600"/>
              <a:t>New residents will be able to look through the different restaurants and places in Troy. Looking at the reviews they can decide where to go from there. </a:t>
            </a:r>
            <a:endParaRPr sz="1600"/>
          </a:p>
          <a:p>
            <a:pPr indent="0" lvl="0" marL="0" rtl="0" algn="l">
              <a:spcBef>
                <a:spcPts val="1200"/>
              </a:spcBef>
              <a:spcAft>
                <a:spcPts val="1200"/>
              </a:spcAft>
              <a:buNone/>
            </a:pPr>
            <a:r>
              <a:t/>
            </a:r>
            <a:endParaRPr sz="1600"/>
          </a:p>
        </p:txBody>
      </p:sp>
      <p:sp>
        <p:nvSpPr>
          <p:cNvPr id="200" name="Google Shape;200;p26"/>
          <p:cNvSpPr txBox="1"/>
          <p:nvPr>
            <p:ph idx="4294967295" type="body"/>
          </p:nvPr>
        </p:nvSpPr>
        <p:spPr>
          <a:xfrm>
            <a:off x="6099900" y="1125825"/>
            <a:ext cx="2732400" cy="3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600"/>
              <a:t>Small Business Owners</a:t>
            </a:r>
            <a:endParaRPr b="1" sz="1600"/>
          </a:p>
          <a:p>
            <a:pPr indent="0" lvl="0" marL="0" rtl="0" algn="l">
              <a:spcBef>
                <a:spcPts val="1200"/>
              </a:spcBef>
              <a:spcAft>
                <a:spcPts val="1200"/>
              </a:spcAft>
              <a:buNone/>
            </a:pPr>
            <a:r>
              <a:rPr lang="en" sz="1600"/>
              <a:t>Business owners will be able to post events and provide coupons for users. Through Downtown Troy Website, they will be able to promote their businesses.</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